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4" r:id="rId2"/>
  </p:sldMasterIdLst>
  <p:notesMasterIdLst>
    <p:notesMasterId r:id="rId30"/>
  </p:notesMasterIdLst>
  <p:handoutMasterIdLst>
    <p:handoutMasterId r:id="rId31"/>
  </p:handoutMasterIdLst>
  <p:sldIdLst>
    <p:sldId id="258" r:id="rId3"/>
    <p:sldId id="264" r:id="rId4"/>
    <p:sldId id="269" r:id="rId5"/>
    <p:sldId id="270" r:id="rId6"/>
    <p:sldId id="271" r:id="rId7"/>
    <p:sldId id="272" r:id="rId8"/>
    <p:sldId id="273" r:id="rId9"/>
    <p:sldId id="274" r:id="rId10"/>
    <p:sldId id="275" r:id="rId11"/>
    <p:sldId id="278" r:id="rId12"/>
    <p:sldId id="277" r:id="rId13"/>
    <p:sldId id="279" r:id="rId14"/>
    <p:sldId id="280" r:id="rId15"/>
    <p:sldId id="282" r:id="rId16"/>
    <p:sldId id="281"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p15:clr>
            <a:srgbClr val="A4A3A4"/>
          </p15:clr>
        </p15:guide>
        <p15:guide id="2" pos="544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7679"/>
    <a:srgbClr val="512698"/>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6" autoAdjust="0"/>
    <p:restoredTop sz="76977" autoAdjust="0"/>
  </p:normalViewPr>
  <p:slideViewPr>
    <p:cSldViewPr>
      <p:cViewPr varScale="1">
        <p:scale>
          <a:sx n="88" d="100"/>
          <a:sy n="88" d="100"/>
        </p:scale>
        <p:origin x="2370" y="78"/>
      </p:cViewPr>
      <p:guideLst>
        <p:guide orient="horz" pos="4319"/>
        <p:guide pos="5448"/>
      </p:guideLst>
    </p:cSldViewPr>
  </p:slideViewPr>
  <p:notesTextViewPr>
    <p:cViewPr>
      <p:scale>
        <a:sx n="100" d="100"/>
        <a:sy n="100" d="100"/>
      </p:scale>
      <p:origin x="0" y="0"/>
    </p:cViewPr>
  </p:notesTextViewPr>
  <p:notesViewPr>
    <p:cSldViewPr>
      <p:cViewPr varScale="1">
        <p:scale>
          <a:sx n="52" d="100"/>
          <a:sy n="52" d="100"/>
        </p:scale>
        <p:origin x="-30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645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645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9CEC23E-F698-445E-BE97-7753C6669CCA}" type="slidenum">
              <a:rPr lang="en-AU"/>
              <a:pPr/>
              <a:t>‹#›</a:t>
            </a:fld>
            <a:endParaRPr lang="en-AU" dirty="0"/>
          </a:p>
        </p:txBody>
      </p:sp>
    </p:spTree>
    <p:extLst>
      <p:ext uri="{BB962C8B-B14F-4D97-AF65-F5344CB8AC3E}">
        <p14:creationId xmlns:p14="http://schemas.microsoft.com/office/powerpoint/2010/main" val="259075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dirty="0"/>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dirty="0"/>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dirty="0"/>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BE1CC1B-78C5-44BA-B466-D949657F588B}" type="slidenum">
              <a:rPr lang="en-AU"/>
              <a:pPr/>
              <a:t>‹#›</a:t>
            </a:fld>
            <a:endParaRPr lang="en-AU" dirty="0"/>
          </a:p>
        </p:txBody>
      </p:sp>
    </p:spTree>
    <p:extLst>
      <p:ext uri="{BB962C8B-B14F-4D97-AF65-F5344CB8AC3E}">
        <p14:creationId xmlns:p14="http://schemas.microsoft.com/office/powerpoint/2010/main" val="33275980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BE1CC1B-78C5-44BA-B466-D949657F588B}" type="slidenum">
              <a:rPr lang="en-AU" smtClean="0"/>
              <a:pPr/>
              <a:t>3</a:t>
            </a:fld>
            <a:endParaRPr lang="en-AU" dirty="0"/>
          </a:p>
        </p:txBody>
      </p:sp>
    </p:spTree>
    <p:extLst>
      <p:ext uri="{BB962C8B-B14F-4D97-AF65-F5344CB8AC3E}">
        <p14:creationId xmlns:p14="http://schemas.microsoft.com/office/powerpoint/2010/main" val="2616129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15940 SVHA PowerPoint Presentation COVER BG.png"/>
          <p:cNvPicPr>
            <a:picLocks noChangeAspect="1"/>
          </p:cNvPicPr>
          <p:nvPr userDrawn="1"/>
        </p:nvPicPr>
        <p:blipFill>
          <a:blip r:embed="rId2"/>
          <a:stretch>
            <a:fillRect/>
          </a:stretch>
        </p:blipFill>
        <p:spPr>
          <a:xfrm>
            <a:off x="0" y="0"/>
            <a:ext cx="9144000" cy="6858000"/>
          </a:xfrm>
          <a:prstGeom prst="rect">
            <a:avLst/>
          </a:prstGeom>
        </p:spPr>
      </p:pic>
      <p:sp>
        <p:nvSpPr>
          <p:cNvPr id="17410" name="Title Placeholder 1"/>
          <p:cNvSpPr>
            <a:spLocks noGrp="1"/>
          </p:cNvSpPr>
          <p:nvPr>
            <p:ph type="ctrTitle" hasCustomPrompt="1"/>
          </p:nvPr>
        </p:nvSpPr>
        <p:spPr>
          <a:xfrm>
            <a:off x="838200" y="2057400"/>
            <a:ext cx="7772400" cy="1470025"/>
          </a:xfrm>
        </p:spPr>
        <p:txBody>
          <a:bodyPr anchor="ctr"/>
          <a:lstStyle>
            <a:lvl1pPr>
              <a:defRPr sz="3000">
                <a:solidFill>
                  <a:schemeClr val="bg1"/>
                </a:solidFill>
              </a:defRPr>
            </a:lvl1pPr>
          </a:lstStyle>
          <a:p>
            <a:pPr lvl="0"/>
            <a:r>
              <a:rPr lang="en-US" noProof="0" dirty="0"/>
              <a:t>Title of presentation</a:t>
            </a:r>
            <a:br>
              <a:rPr lang="en-US" noProof="0" dirty="0"/>
            </a:br>
            <a:r>
              <a:rPr lang="en-US" noProof="0" dirty="0"/>
              <a:t>Title line two</a:t>
            </a:r>
            <a:br>
              <a:rPr lang="en-US" noProof="0" dirty="0"/>
            </a:br>
            <a:r>
              <a:rPr lang="en-US" noProof="0" dirty="0"/>
              <a:t>Title line three</a:t>
            </a:r>
            <a:endParaRPr lang="en-AU" noProof="0" dirty="0"/>
          </a:p>
        </p:txBody>
      </p:sp>
      <p:sp>
        <p:nvSpPr>
          <p:cNvPr id="3" name="Text Placeholder 2"/>
          <p:cNvSpPr>
            <a:spLocks noGrp="1"/>
          </p:cNvSpPr>
          <p:nvPr>
            <p:ph type="body" idx="1" hasCustomPrompt="1"/>
          </p:nvPr>
        </p:nvSpPr>
        <p:spPr>
          <a:xfrm>
            <a:off x="1866900" y="3860800"/>
            <a:ext cx="5937250" cy="1752600"/>
          </a:xfrm>
        </p:spPr>
        <p:txBody>
          <a:bodyPr/>
          <a:lstStyle>
            <a:lvl1pPr>
              <a:spcAft>
                <a:spcPts val="1000"/>
              </a:spcAft>
              <a:defRPr sz="2000" b="0">
                <a:solidFill>
                  <a:srgbClr val="FFFFFF"/>
                </a:solidFill>
              </a:defRPr>
            </a:lvl1pPr>
            <a:lvl2pPr>
              <a:defRPr sz="2000" baseline="0">
                <a:solidFill>
                  <a:srgbClr val="FFFFFF"/>
                </a:solidFill>
              </a:defRPr>
            </a:lvl2pPr>
            <a:lvl3pPr marL="0" indent="0">
              <a:buFontTx/>
              <a:buNone/>
              <a:defRPr baseline="0">
                <a:solidFill>
                  <a:srgbClr val="FFFFFF"/>
                </a:solidFill>
              </a:defRPr>
            </a:lvl3pPr>
          </a:lstStyle>
          <a:p>
            <a:pPr lvl="1"/>
            <a:r>
              <a:rPr lang="en-US" noProof="0" dirty="0"/>
              <a:t>Subtitle of presentation</a:t>
            </a:r>
          </a:p>
          <a:p>
            <a:pPr lvl="1"/>
            <a:r>
              <a:rPr lang="en-US" noProof="0" dirty="0"/>
              <a:t>30 November 2015</a:t>
            </a:r>
          </a:p>
          <a:p>
            <a:pPr lvl="2"/>
            <a:r>
              <a:rPr lang="en-US" noProof="0" dirty="0"/>
              <a:t>Dr Tracey Batten</a:t>
            </a:r>
          </a:p>
        </p:txBody>
      </p:sp>
      <p:pic>
        <p:nvPicPr>
          <p:cNvPr id="17417" name="Picture 9" descr="logo_cov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12976" y="381000"/>
            <a:ext cx="257701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755650"/>
            <a:ext cx="5976938" cy="585788"/>
          </a:xfrm>
        </p:spPr>
        <p:txBody>
          <a:bodyPr/>
          <a:lstStyle/>
          <a:p>
            <a:r>
              <a:rPr lang="en-US"/>
              <a:t>Click to edit Master title style</a:t>
            </a:r>
            <a:endParaRPr lang="en-AU"/>
          </a:p>
        </p:txBody>
      </p:sp>
      <p:sp>
        <p:nvSpPr>
          <p:cNvPr id="3" name="Text Placeholder 2"/>
          <p:cNvSpPr>
            <a:spLocks noGrp="1"/>
          </p:cNvSpPr>
          <p:nvPr>
            <p:ph type="body" sz="half" idx="1"/>
          </p:nvPr>
        </p:nvSpPr>
        <p:spPr>
          <a:xfrm>
            <a:off x="539750" y="1619250"/>
            <a:ext cx="3954463"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6613" y="1619250"/>
            <a:ext cx="395446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Date Placeholder 3"/>
          <p:cNvSpPr>
            <a:spLocks noGrp="1"/>
          </p:cNvSpPr>
          <p:nvPr>
            <p:ph type="dt" sz="half" idx="10"/>
          </p:nvPr>
        </p:nvSpPr>
        <p:spPr>
          <a:xfrm>
            <a:off x="7010400" y="6678613"/>
            <a:ext cx="990600" cy="179387"/>
          </a:xfrm>
        </p:spPr>
        <p:txBody>
          <a:bodyPr/>
          <a:lstStyle>
            <a:lvl1pPr>
              <a:defRPr/>
            </a:lvl1pPr>
          </a:lstStyle>
          <a:p>
            <a:r>
              <a:rPr lang="en-US" dirty="0"/>
              <a:t>Day/Month/Year</a:t>
            </a:r>
            <a:endParaRPr lang="en-AU" dirty="0"/>
          </a:p>
        </p:txBody>
      </p:sp>
      <p:sp>
        <p:nvSpPr>
          <p:cNvPr id="11" name="Footer Placeholder 4"/>
          <p:cNvSpPr>
            <a:spLocks noGrp="1"/>
          </p:cNvSpPr>
          <p:nvPr>
            <p:ph type="ftr" sz="quarter" idx="11"/>
          </p:nvPr>
        </p:nvSpPr>
        <p:spPr>
          <a:xfrm>
            <a:off x="533400" y="6678613"/>
            <a:ext cx="5289550" cy="179387"/>
          </a:xfrm>
        </p:spPr>
        <p:txBody>
          <a:bodyPr/>
          <a:lstStyle>
            <a:lvl1pPr>
              <a:defRPr/>
            </a:lvl1pPr>
          </a:lstStyle>
          <a:p>
            <a:r>
              <a:rPr lang="en-AU" dirty="0"/>
              <a:t>Footnote to go here</a:t>
            </a:r>
          </a:p>
        </p:txBody>
      </p:sp>
      <p:sp>
        <p:nvSpPr>
          <p:cNvPr id="12" name="Slide Number Placeholder 5"/>
          <p:cNvSpPr>
            <a:spLocks noGrp="1"/>
          </p:cNvSpPr>
          <p:nvPr>
            <p:ph type="sldNum" sz="quarter" idx="12"/>
          </p:nvPr>
        </p:nvSpPr>
        <p:spPr>
          <a:xfrm>
            <a:off x="8000999" y="6675438"/>
            <a:ext cx="619125" cy="179387"/>
          </a:xfrm>
        </p:spPr>
        <p:txBody>
          <a:bodyPr/>
          <a:lstStyle>
            <a:lvl1pPr>
              <a:defRPr/>
            </a:lvl1pPr>
          </a:lstStyle>
          <a:p>
            <a:r>
              <a:rPr lang="en-AU" dirty="0"/>
              <a:t>Page </a:t>
            </a:r>
            <a:fld id="{B05C74B2-A9A3-49BA-9CD6-968C924F05F1}" type="slidenum">
              <a:rPr lang="en-AU"/>
              <a:pPr/>
              <a:t>‹#›</a:t>
            </a:fld>
            <a:endParaRPr lang="en-AU" dirty="0"/>
          </a:p>
        </p:txBody>
      </p:sp>
    </p:spTree>
    <p:extLst>
      <p:ext uri="{BB962C8B-B14F-4D97-AF65-F5344CB8AC3E}">
        <p14:creationId xmlns:p14="http://schemas.microsoft.com/office/powerpoint/2010/main" val="34528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39750" y="755650"/>
            <a:ext cx="5976938" cy="585788"/>
          </a:xfrm>
        </p:spPr>
        <p:txBody>
          <a:bodyPr/>
          <a:lstStyle/>
          <a:p>
            <a:r>
              <a:rPr lang="en-US"/>
              <a:t>Click to edit Master title style</a:t>
            </a:r>
            <a:endParaRPr lang="en-AU"/>
          </a:p>
        </p:txBody>
      </p:sp>
      <p:sp>
        <p:nvSpPr>
          <p:cNvPr id="3" name="Content Placeholder 2"/>
          <p:cNvSpPr>
            <a:spLocks noGrp="1"/>
          </p:cNvSpPr>
          <p:nvPr>
            <p:ph sz="quarter" idx="1"/>
          </p:nvPr>
        </p:nvSpPr>
        <p:spPr>
          <a:xfrm>
            <a:off x="539750" y="1619250"/>
            <a:ext cx="395446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6613" y="1619250"/>
            <a:ext cx="3954462"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539750" y="3957638"/>
            <a:ext cx="3954463"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p:cNvSpPr>
            <a:spLocks noGrp="1"/>
          </p:cNvSpPr>
          <p:nvPr>
            <p:ph sz="quarter" idx="4"/>
          </p:nvPr>
        </p:nvSpPr>
        <p:spPr>
          <a:xfrm>
            <a:off x="4646613" y="3957638"/>
            <a:ext cx="3954462"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Date Placeholder 3"/>
          <p:cNvSpPr>
            <a:spLocks noGrp="1"/>
          </p:cNvSpPr>
          <p:nvPr>
            <p:ph type="dt" sz="half" idx="10"/>
          </p:nvPr>
        </p:nvSpPr>
        <p:spPr>
          <a:xfrm>
            <a:off x="7010400" y="6678613"/>
            <a:ext cx="990600" cy="179387"/>
          </a:xfrm>
        </p:spPr>
        <p:txBody>
          <a:bodyPr/>
          <a:lstStyle>
            <a:lvl1pPr>
              <a:defRPr/>
            </a:lvl1pPr>
          </a:lstStyle>
          <a:p>
            <a:r>
              <a:rPr lang="en-US" dirty="0"/>
              <a:t>Day/Month/Year</a:t>
            </a:r>
            <a:endParaRPr lang="en-AU" dirty="0"/>
          </a:p>
        </p:txBody>
      </p:sp>
      <p:sp>
        <p:nvSpPr>
          <p:cNvPr id="12" name="Footer Placeholder 4"/>
          <p:cNvSpPr>
            <a:spLocks noGrp="1"/>
          </p:cNvSpPr>
          <p:nvPr>
            <p:ph type="ftr" sz="quarter" idx="11"/>
          </p:nvPr>
        </p:nvSpPr>
        <p:spPr>
          <a:xfrm>
            <a:off x="533400" y="6678613"/>
            <a:ext cx="5289550" cy="179387"/>
          </a:xfrm>
        </p:spPr>
        <p:txBody>
          <a:bodyPr/>
          <a:lstStyle>
            <a:lvl1pPr>
              <a:defRPr/>
            </a:lvl1pPr>
          </a:lstStyle>
          <a:p>
            <a:r>
              <a:rPr lang="en-AU" dirty="0"/>
              <a:t>Footnote to go here</a:t>
            </a:r>
          </a:p>
        </p:txBody>
      </p:sp>
      <p:sp>
        <p:nvSpPr>
          <p:cNvPr id="13" name="Slide Number Placeholder 5"/>
          <p:cNvSpPr>
            <a:spLocks noGrp="1"/>
          </p:cNvSpPr>
          <p:nvPr>
            <p:ph type="sldNum" sz="quarter" idx="12"/>
          </p:nvPr>
        </p:nvSpPr>
        <p:spPr>
          <a:xfrm>
            <a:off x="8000999" y="6675438"/>
            <a:ext cx="619125" cy="179387"/>
          </a:xfrm>
        </p:spPr>
        <p:txBody>
          <a:bodyPr/>
          <a:lstStyle>
            <a:lvl1pPr>
              <a:defRPr/>
            </a:lvl1pPr>
          </a:lstStyle>
          <a:p>
            <a:r>
              <a:rPr lang="en-AU" dirty="0"/>
              <a:t>Page </a:t>
            </a:r>
            <a:fld id="{B05C74B2-A9A3-49BA-9CD6-968C924F05F1}" type="slidenum">
              <a:rPr lang="en-AU"/>
              <a:pPr/>
              <a:t>‹#›</a:t>
            </a:fld>
            <a:endParaRPr lang="en-AU" dirty="0"/>
          </a:p>
        </p:txBody>
      </p:sp>
    </p:spTree>
    <p:extLst>
      <p:ext uri="{BB962C8B-B14F-4D97-AF65-F5344CB8AC3E}">
        <p14:creationId xmlns:p14="http://schemas.microsoft.com/office/powerpoint/2010/main" val="3663067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363147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159308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AU"/>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57140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243124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2749700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4235249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385948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208078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r>
              <a:rPr lang="en-US" dirty="0"/>
              <a:t>Day/Month/Year</a:t>
            </a:r>
            <a:endParaRPr lang="en-AU" dirty="0"/>
          </a:p>
        </p:txBody>
      </p:sp>
      <p:sp>
        <p:nvSpPr>
          <p:cNvPr id="5" name="Footer Placeholder 4"/>
          <p:cNvSpPr>
            <a:spLocks noGrp="1"/>
          </p:cNvSpPr>
          <p:nvPr>
            <p:ph type="ftr" sz="quarter" idx="11"/>
          </p:nvPr>
        </p:nvSpPr>
        <p:spPr/>
        <p:txBody>
          <a:bodyPr/>
          <a:lstStyle>
            <a:lvl1pPr>
              <a:defRPr/>
            </a:lvl1pPr>
          </a:lstStyle>
          <a:p>
            <a:r>
              <a:rPr lang="en-AU" dirty="0"/>
              <a:t>Footnote to go here</a:t>
            </a:r>
          </a:p>
        </p:txBody>
      </p:sp>
      <p:sp>
        <p:nvSpPr>
          <p:cNvPr id="6" name="Slide Number Placeholder 5"/>
          <p:cNvSpPr>
            <a:spLocks noGrp="1"/>
          </p:cNvSpPr>
          <p:nvPr>
            <p:ph type="sldNum" sz="quarter" idx="12"/>
          </p:nvPr>
        </p:nvSpPr>
        <p:spPr/>
        <p:txBody>
          <a:bodyPr/>
          <a:lstStyle>
            <a:lvl1pPr>
              <a:defRPr/>
            </a:lvl1pPr>
          </a:lstStyle>
          <a:p>
            <a:r>
              <a:rPr lang="en-AU" dirty="0"/>
              <a:t>Page </a:t>
            </a:r>
            <a:fld id="{AC7740A8-C120-415F-B66C-722740330232}" type="slidenum">
              <a:rPr lang="en-AU"/>
              <a:pPr/>
              <a:t>‹#›</a:t>
            </a:fld>
            <a:endParaRPr lang="en-AU" dirty="0"/>
          </a:p>
        </p:txBody>
      </p:sp>
    </p:spTree>
    <p:extLst>
      <p:ext uri="{BB962C8B-B14F-4D97-AF65-F5344CB8AC3E}">
        <p14:creationId xmlns:p14="http://schemas.microsoft.com/office/powerpoint/2010/main" val="3007631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AU"/>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1752738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53180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EEF43A-7EF8-44E8-AD55-1B1CF57C0C2F}" type="datetimeFigureOut">
              <a:rPr lang="en-AU" smtClean="0"/>
              <a:t>4/12/2020</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D70CACE-92EB-4AA1-B2A0-C493F532C043}" type="slidenum">
              <a:rPr lang="en-AU" smtClean="0"/>
              <a:t>‹#›</a:t>
            </a:fld>
            <a:endParaRPr lang="en-AU" dirty="0"/>
          </a:p>
        </p:txBody>
      </p:sp>
    </p:spTree>
    <p:extLst>
      <p:ext uri="{BB962C8B-B14F-4D97-AF65-F5344CB8AC3E}">
        <p14:creationId xmlns:p14="http://schemas.microsoft.com/office/powerpoint/2010/main" val="9585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Day/Month/Year</a:t>
            </a:r>
            <a:endParaRPr lang="en-AU" dirty="0"/>
          </a:p>
        </p:txBody>
      </p:sp>
      <p:sp>
        <p:nvSpPr>
          <p:cNvPr id="5" name="Footer Placeholder 4"/>
          <p:cNvSpPr>
            <a:spLocks noGrp="1"/>
          </p:cNvSpPr>
          <p:nvPr>
            <p:ph type="ftr" sz="quarter" idx="11"/>
          </p:nvPr>
        </p:nvSpPr>
        <p:spPr/>
        <p:txBody>
          <a:bodyPr/>
          <a:lstStyle>
            <a:lvl1pPr>
              <a:defRPr/>
            </a:lvl1pPr>
          </a:lstStyle>
          <a:p>
            <a:r>
              <a:rPr lang="en-AU" dirty="0"/>
              <a:t>Footnote to go here</a:t>
            </a:r>
          </a:p>
        </p:txBody>
      </p:sp>
      <p:sp>
        <p:nvSpPr>
          <p:cNvPr id="6" name="Slide Number Placeholder 5"/>
          <p:cNvSpPr>
            <a:spLocks noGrp="1"/>
          </p:cNvSpPr>
          <p:nvPr>
            <p:ph type="sldNum" sz="quarter" idx="12"/>
          </p:nvPr>
        </p:nvSpPr>
        <p:spPr/>
        <p:txBody>
          <a:bodyPr/>
          <a:lstStyle>
            <a:lvl1pPr>
              <a:defRPr/>
            </a:lvl1pPr>
          </a:lstStyle>
          <a:p>
            <a:r>
              <a:rPr lang="en-AU" dirty="0"/>
              <a:t>Page </a:t>
            </a:r>
            <a:fld id="{4812E1E6-B964-4621-ADDF-E3FB29E74668}" type="slidenum">
              <a:rPr lang="en-AU"/>
              <a:pPr/>
              <a:t>‹#›</a:t>
            </a:fld>
            <a:endParaRPr lang="en-AU" dirty="0"/>
          </a:p>
        </p:txBody>
      </p:sp>
    </p:spTree>
    <p:extLst>
      <p:ext uri="{BB962C8B-B14F-4D97-AF65-F5344CB8AC3E}">
        <p14:creationId xmlns:p14="http://schemas.microsoft.com/office/powerpoint/2010/main" val="45329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lvl1pPr>
              <a:defRPr/>
            </a:lvl1pPr>
          </a:lstStyle>
          <a:p>
            <a:r>
              <a:rPr lang="en-US" dirty="0"/>
              <a:t>Day/Month/Year</a:t>
            </a:r>
            <a:endParaRPr lang="en-AU" dirty="0"/>
          </a:p>
        </p:txBody>
      </p:sp>
      <p:sp>
        <p:nvSpPr>
          <p:cNvPr id="4" name="Footer Placeholder 3"/>
          <p:cNvSpPr>
            <a:spLocks noGrp="1"/>
          </p:cNvSpPr>
          <p:nvPr>
            <p:ph type="ftr" sz="quarter" idx="11"/>
          </p:nvPr>
        </p:nvSpPr>
        <p:spPr/>
        <p:txBody>
          <a:bodyPr/>
          <a:lstStyle>
            <a:lvl1pPr>
              <a:defRPr/>
            </a:lvl1pPr>
          </a:lstStyle>
          <a:p>
            <a:r>
              <a:rPr lang="en-AU" dirty="0"/>
              <a:t>Footnote to go here</a:t>
            </a:r>
          </a:p>
        </p:txBody>
      </p:sp>
      <p:sp>
        <p:nvSpPr>
          <p:cNvPr id="5" name="Slide Number Placeholder 4"/>
          <p:cNvSpPr>
            <a:spLocks noGrp="1"/>
          </p:cNvSpPr>
          <p:nvPr>
            <p:ph type="sldNum" sz="quarter" idx="12"/>
          </p:nvPr>
        </p:nvSpPr>
        <p:spPr/>
        <p:txBody>
          <a:bodyPr/>
          <a:lstStyle>
            <a:lvl1pPr>
              <a:defRPr/>
            </a:lvl1pPr>
          </a:lstStyle>
          <a:p>
            <a:r>
              <a:rPr lang="en-AU" dirty="0"/>
              <a:t>Page </a:t>
            </a:r>
            <a:fld id="{819348F2-760B-4EBE-9739-3DB504B740B3}" type="slidenum">
              <a:rPr lang="en-AU"/>
              <a:pPr/>
              <a:t>‹#›</a:t>
            </a:fld>
            <a:endParaRPr lang="en-AU" dirty="0"/>
          </a:p>
        </p:txBody>
      </p:sp>
    </p:spTree>
    <p:extLst>
      <p:ext uri="{BB962C8B-B14F-4D97-AF65-F5344CB8AC3E}">
        <p14:creationId xmlns:p14="http://schemas.microsoft.com/office/powerpoint/2010/main" val="396812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Day/Month/Year</a:t>
            </a:r>
            <a:endParaRPr lang="en-AU" dirty="0"/>
          </a:p>
        </p:txBody>
      </p:sp>
      <p:sp>
        <p:nvSpPr>
          <p:cNvPr id="3" name="Footer Placeholder 2"/>
          <p:cNvSpPr>
            <a:spLocks noGrp="1"/>
          </p:cNvSpPr>
          <p:nvPr>
            <p:ph type="ftr" sz="quarter" idx="11"/>
          </p:nvPr>
        </p:nvSpPr>
        <p:spPr/>
        <p:txBody>
          <a:bodyPr/>
          <a:lstStyle>
            <a:lvl1pPr>
              <a:defRPr/>
            </a:lvl1pPr>
          </a:lstStyle>
          <a:p>
            <a:r>
              <a:rPr lang="en-AU" dirty="0"/>
              <a:t>Footnote to go here</a:t>
            </a:r>
          </a:p>
        </p:txBody>
      </p:sp>
      <p:sp>
        <p:nvSpPr>
          <p:cNvPr id="4" name="Slide Number Placeholder 3"/>
          <p:cNvSpPr>
            <a:spLocks noGrp="1"/>
          </p:cNvSpPr>
          <p:nvPr>
            <p:ph type="sldNum" sz="quarter" idx="12"/>
          </p:nvPr>
        </p:nvSpPr>
        <p:spPr/>
        <p:txBody>
          <a:bodyPr/>
          <a:lstStyle>
            <a:lvl1pPr>
              <a:defRPr/>
            </a:lvl1pPr>
          </a:lstStyle>
          <a:p>
            <a:r>
              <a:rPr lang="en-AU" dirty="0"/>
              <a:t>Page </a:t>
            </a:r>
            <a:fld id="{7EE2CB1D-7A7D-43C7-83EE-AF5641CC0A49}" type="slidenum">
              <a:rPr lang="en-AU"/>
              <a:pPr/>
              <a:t>‹#›</a:t>
            </a:fld>
            <a:endParaRPr lang="en-AU" dirty="0"/>
          </a:p>
        </p:txBody>
      </p:sp>
    </p:spTree>
    <p:extLst>
      <p:ext uri="{BB962C8B-B14F-4D97-AF65-F5344CB8AC3E}">
        <p14:creationId xmlns:p14="http://schemas.microsoft.com/office/powerpoint/2010/main" val="54269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Day/Month/Year</a:t>
            </a:r>
            <a:endParaRPr lang="en-AU" dirty="0"/>
          </a:p>
        </p:txBody>
      </p:sp>
      <p:sp>
        <p:nvSpPr>
          <p:cNvPr id="6" name="Footer Placeholder 5"/>
          <p:cNvSpPr>
            <a:spLocks noGrp="1"/>
          </p:cNvSpPr>
          <p:nvPr>
            <p:ph type="ftr" sz="quarter" idx="11"/>
          </p:nvPr>
        </p:nvSpPr>
        <p:spPr/>
        <p:txBody>
          <a:bodyPr/>
          <a:lstStyle>
            <a:lvl1pPr>
              <a:defRPr/>
            </a:lvl1pPr>
          </a:lstStyle>
          <a:p>
            <a:r>
              <a:rPr lang="en-AU" dirty="0"/>
              <a:t>Footnote to go here</a:t>
            </a:r>
          </a:p>
        </p:txBody>
      </p:sp>
      <p:sp>
        <p:nvSpPr>
          <p:cNvPr id="7" name="Slide Number Placeholder 6"/>
          <p:cNvSpPr>
            <a:spLocks noGrp="1"/>
          </p:cNvSpPr>
          <p:nvPr>
            <p:ph type="sldNum" sz="quarter" idx="12"/>
          </p:nvPr>
        </p:nvSpPr>
        <p:spPr/>
        <p:txBody>
          <a:bodyPr/>
          <a:lstStyle>
            <a:lvl1pPr>
              <a:defRPr/>
            </a:lvl1pPr>
          </a:lstStyle>
          <a:p>
            <a:r>
              <a:rPr lang="en-AU" dirty="0"/>
              <a:t>Page </a:t>
            </a:r>
            <a:fld id="{FC37F235-E031-4483-A92F-5146536F454D}" type="slidenum">
              <a:rPr lang="en-AU"/>
              <a:pPr/>
              <a:t>‹#›</a:t>
            </a:fld>
            <a:endParaRPr lang="en-AU" dirty="0"/>
          </a:p>
        </p:txBody>
      </p:sp>
    </p:spTree>
    <p:extLst>
      <p:ext uri="{BB962C8B-B14F-4D97-AF65-F5344CB8AC3E}">
        <p14:creationId xmlns:p14="http://schemas.microsoft.com/office/powerpoint/2010/main" val="390069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dirty="0"/>
              <a:t>Day/Month/Year</a:t>
            </a:r>
            <a:endParaRPr lang="en-AU" dirty="0"/>
          </a:p>
        </p:txBody>
      </p:sp>
      <p:sp>
        <p:nvSpPr>
          <p:cNvPr id="6" name="Footer Placeholder 5"/>
          <p:cNvSpPr>
            <a:spLocks noGrp="1"/>
          </p:cNvSpPr>
          <p:nvPr>
            <p:ph type="ftr" sz="quarter" idx="11"/>
          </p:nvPr>
        </p:nvSpPr>
        <p:spPr/>
        <p:txBody>
          <a:bodyPr/>
          <a:lstStyle>
            <a:lvl1pPr>
              <a:defRPr/>
            </a:lvl1pPr>
          </a:lstStyle>
          <a:p>
            <a:r>
              <a:rPr lang="en-AU" dirty="0"/>
              <a:t>Footnote to go here</a:t>
            </a:r>
          </a:p>
        </p:txBody>
      </p:sp>
      <p:sp>
        <p:nvSpPr>
          <p:cNvPr id="7" name="Slide Number Placeholder 6"/>
          <p:cNvSpPr>
            <a:spLocks noGrp="1"/>
          </p:cNvSpPr>
          <p:nvPr>
            <p:ph type="sldNum" sz="quarter" idx="12"/>
          </p:nvPr>
        </p:nvSpPr>
        <p:spPr/>
        <p:txBody>
          <a:bodyPr/>
          <a:lstStyle>
            <a:lvl1pPr>
              <a:defRPr/>
            </a:lvl1pPr>
          </a:lstStyle>
          <a:p>
            <a:r>
              <a:rPr lang="en-AU" dirty="0"/>
              <a:t>Page </a:t>
            </a:r>
            <a:fld id="{A7ED4898-20B3-434D-8231-D3A32ADC8A15}" type="slidenum">
              <a:rPr lang="en-AU"/>
              <a:pPr/>
              <a:t>‹#›</a:t>
            </a:fld>
            <a:endParaRPr lang="en-AU" dirty="0"/>
          </a:p>
        </p:txBody>
      </p:sp>
    </p:spTree>
    <p:extLst>
      <p:ext uri="{BB962C8B-B14F-4D97-AF65-F5344CB8AC3E}">
        <p14:creationId xmlns:p14="http://schemas.microsoft.com/office/powerpoint/2010/main" val="212754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r>
              <a:rPr lang="en-US" dirty="0"/>
              <a:t>Day/Month/Year</a:t>
            </a:r>
            <a:endParaRPr lang="en-AU" dirty="0"/>
          </a:p>
        </p:txBody>
      </p:sp>
      <p:sp>
        <p:nvSpPr>
          <p:cNvPr id="5" name="Footer Placeholder 4"/>
          <p:cNvSpPr>
            <a:spLocks noGrp="1"/>
          </p:cNvSpPr>
          <p:nvPr>
            <p:ph type="ftr" sz="quarter" idx="11"/>
          </p:nvPr>
        </p:nvSpPr>
        <p:spPr/>
        <p:txBody>
          <a:bodyPr/>
          <a:lstStyle>
            <a:lvl1pPr>
              <a:defRPr/>
            </a:lvl1pPr>
          </a:lstStyle>
          <a:p>
            <a:r>
              <a:rPr lang="en-AU" dirty="0"/>
              <a:t>Footnote to go here</a:t>
            </a:r>
          </a:p>
        </p:txBody>
      </p:sp>
      <p:sp>
        <p:nvSpPr>
          <p:cNvPr id="6" name="Slide Number Placeholder 5"/>
          <p:cNvSpPr>
            <a:spLocks noGrp="1"/>
          </p:cNvSpPr>
          <p:nvPr>
            <p:ph type="sldNum" sz="quarter" idx="12"/>
          </p:nvPr>
        </p:nvSpPr>
        <p:spPr/>
        <p:txBody>
          <a:bodyPr/>
          <a:lstStyle>
            <a:lvl1pPr>
              <a:defRPr/>
            </a:lvl1pPr>
          </a:lstStyle>
          <a:p>
            <a:r>
              <a:rPr lang="en-AU" dirty="0"/>
              <a:t>Page </a:t>
            </a:r>
            <a:fld id="{F9F7AC0D-045B-4BAC-8BC3-5343518D45F1}" type="slidenum">
              <a:rPr lang="en-AU"/>
              <a:pPr/>
              <a:t>‹#›</a:t>
            </a:fld>
            <a:endParaRPr lang="en-AU" dirty="0"/>
          </a:p>
        </p:txBody>
      </p:sp>
    </p:spTree>
    <p:extLst>
      <p:ext uri="{BB962C8B-B14F-4D97-AF65-F5344CB8AC3E}">
        <p14:creationId xmlns:p14="http://schemas.microsoft.com/office/powerpoint/2010/main" val="98685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755650"/>
            <a:ext cx="2014537" cy="538956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539750" y="755650"/>
            <a:ext cx="5894388" cy="5389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r>
              <a:rPr lang="en-US" dirty="0"/>
              <a:t>Day/Month/Year</a:t>
            </a:r>
            <a:endParaRPr lang="en-AU" dirty="0"/>
          </a:p>
        </p:txBody>
      </p:sp>
      <p:sp>
        <p:nvSpPr>
          <p:cNvPr id="5" name="Footer Placeholder 4"/>
          <p:cNvSpPr>
            <a:spLocks noGrp="1"/>
          </p:cNvSpPr>
          <p:nvPr>
            <p:ph type="ftr" sz="quarter" idx="11"/>
          </p:nvPr>
        </p:nvSpPr>
        <p:spPr/>
        <p:txBody>
          <a:bodyPr/>
          <a:lstStyle>
            <a:lvl1pPr>
              <a:defRPr/>
            </a:lvl1pPr>
          </a:lstStyle>
          <a:p>
            <a:r>
              <a:rPr lang="en-AU" dirty="0"/>
              <a:t>Footnote to go here</a:t>
            </a:r>
          </a:p>
        </p:txBody>
      </p:sp>
      <p:sp>
        <p:nvSpPr>
          <p:cNvPr id="6" name="Slide Number Placeholder 5"/>
          <p:cNvSpPr>
            <a:spLocks noGrp="1"/>
          </p:cNvSpPr>
          <p:nvPr>
            <p:ph type="sldNum" sz="quarter" idx="12"/>
          </p:nvPr>
        </p:nvSpPr>
        <p:spPr/>
        <p:txBody>
          <a:bodyPr/>
          <a:lstStyle>
            <a:lvl1pPr>
              <a:defRPr/>
            </a:lvl1pPr>
          </a:lstStyle>
          <a:p>
            <a:r>
              <a:rPr lang="en-AU" dirty="0"/>
              <a:t>Page </a:t>
            </a:r>
            <a:fld id="{B05C74B2-A9A3-49BA-9CD6-968C924F05F1}" type="slidenum">
              <a:rPr lang="en-AU"/>
              <a:pPr/>
              <a:t>‹#›</a:t>
            </a:fld>
            <a:endParaRPr lang="en-AU" dirty="0"/>
          </a:p>
        </p:txBody>
      </p:sp>
    </p:spTree>
    <p:extLst>
      <p:ext uri="{BB962C8B-B14F-4D97-AF65-F5344CB8AC3E}">
        <p14:creationId xmlns:p14="http://schemas.microsoft.com/office/powerpoint/2010/main" val="22065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15940 SVHA PowerPoint Presentation FOOTER.png"/>
          <p:cNvPicPr>
            <a:picLocks noChangeAspect="1"/>
          </p:cNvPicPr>
          <p:nvPr userDrawn="1"/>
        </p:nvPicPr>
        <p:blipFill>
          <a:blip r:embed="rId13"/>
          <a:stretch>
            <a:fillRect/>
          </a:stretch>
        </p:blipFill>
        <p:spPr>
          <a:xfrm>
            <a:off x="5486400" y="5974080"/>
            <a:ext cx="3657600" cy="883920"/>
          </a:xfrm>
          <a:prstGeom prst="rect">
            <a:avLst/>
          </a:prstGeom>
        </p:spPr>
      </p:pic>
      <p:sp>
        <p:nvSpPr>
          <p:cNvPr id="15362" name="Title Placeholder 1"/>
          <p:cNvSpPr>
            <a:spLocks noGrp="1"/>
          </p:cNvSpPr>
          <p:nvPr>
            <p:ph type="title"/>
          </p:nvPr>
        </p:nvSpPr>
        <p:spPr bwMode="auto">
          <a:xfrm>
            <a:off x="539750" y="755650"/>
            <a:ext cx="5976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a:t>
            </a:r>
            <a:endParaRPr lang="en-AU"/>
          </a:p>
        </p:txBody>
      </p:sp>
      <p:sp>
        <p:nvSpPr>
          <p:cNvPr id="3" name="Text Placeholder 2"/>
          <p:cNvSpPr>
            <a:spLocks noGrp="1"/>
          </p:cNvSpPr>
          <p:nvPr>
            <p:ph type="body" idx="1"/>
          </p:nvPr>
        </p:nvSpPr>
        <p:spPr>
          <a:xfrm>
            <a:off x="539750" y="1619250"/>
            <a:ext cx="8061325" cy="4525963"/>
          </a:xfrm>
          <a:prstGeom prst="rect">
            <a:avLst/>
          </a:prstGeom>
        </p:spPr>
        <p:txBody>
          <a:bodyPr vert="horz" wrap="square" lIns="0" tIns="0" rIns="0" bIns="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7010400" y="6678613"/>
            <a:ext cx="990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800">
                <a:solidFill>
                  <a:srgbClr val="747679"/>
                </a:solidFill>
              </a:defRPr>
            </a:lvl1pPr>
          </a:lstStyle>
          <a:p>
            <a:r>
              <a:rPr lang="en-US" dirty="0"/>
              <a:t>Day/Month/Year</a:t>
            </a:r>
            <a:endParaRPr lang="en-AU" dirty="0"/>
          </a:p>
        </p:txBody>
      </p:sp>
      <p:sp>
        <p:nvSpPr>
          <p:cNvPr id="5" name="Footer Placeholder 4"/>
          <p:cNvSpPr>
            <a:spLocks noGrp="1"/>
          </p:cNvSpPr>
          <p:nvPr>
            <p:ph type="ftr" sz="quarter" idx="3"/>
          </p:nvPr>
        </p:nvSpPr>
        <p:spPr bwMode="auto">
          <a:xfrm>
            <a:off x="533400" y="6678613"/>
            <a:ext cx="52895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800">
                <a:solidFill>
                  <a:srgbClr val="747679"/>
                </a:solidFill>
              </a:defRPr>
            </a:lvl1pPr>
          </a:lstStyle>
          <a:p>
            <a:r>
              <a:rPr lang="en-AU" dirty="0"/>
              <a:t>Footnote to go here</a:t>
            </a:r>
          </a:p>
        </p:txBody>
      </p:sp>
      <p:sp>
        <p:nvSpPr>
          <p:cNvPr id="6" name="Slide Number Placeholder 5"/>
          <p:cNvSpPr>
            <a:spLocks noGrp="1"/>
          </p:cNvSpPr>
          <p:nvPr>
            <p:ph type="sldNum" sz="quarter" idx="4"/>
          </p:nvPr>
        </p:nvSpPr>
        <p:spPr bwMode="auto">
          <a:xfrm>
            <a:off x="8000999" y="6675438"/>
            <a:ext cx="6191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r">
              <a:defRPr sz="800" b="1">
                <a:solidFill>
                  <a:srgbClr val="0046AD"/>
                </a:solidFill>
                <a:latin typeface="Calibri" pitchFamily="34" charset="0"/>
              </a:defRPr>
            </a:lvl1pPr>
          </a:lstStyle>
          <a:p>
            <a:r>
              <a:rPr lang="en-AU" dirty="0"/>
              <a:t>Page </a:t>
            </a:r>
            <a:fld id="{07944508-1FAB-4840-917D-9BB672F26EBE}" type="slidenum">
              <a:rPr lang="en-AU"/>
              <a:pPr/>
              <a:t>‹#›</a:t>
            </a:fld>
            <a:endParaRPr lang="en-AU" dirty="0"/>
          </a:p>
        </p:txBody>
      </p:sp>
      <p:pic>
        <p:nvPicPr>
          <p:cNvPr id="15368" name="Picture 8" descr="logo_interna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92900" y="358775"/>
            <a:ext cx="19415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Line 13"/>
          <p:cNvSpPr>
            <a:spLocks noChangeShapeType="1"/>
          </p:cNvSpPr>
          <p:nvPr/>
        </p:nvSpPr>
        <p:spPr bwMode="auto">
          <a:xfrm>
            <a:off x="539750" y="1398588"/>
            <a:ext cx="8108950" cy="0"/>
          </a:xfrm>
          <a:prstGeom prst="line">
            <a:avLst/>
          </a:prstGeom>
          <a:noFill/>
          <a:ln w="15875">
            <a:solidFill>
              <a:srgbClr val="51269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p:txStyles>
    <p:titleStyle>
      <a:lvl1pPr algn="l" rtl="0" eaLnBrk="1" fontAlgn="base" hangingPunct="1">
        <a:spcBef>
          <a:spcPct val="0"/>
        </a:spcBef>
        <a:spcAft>
          <a:spcPct val="0"/>
        </a:spcAft>
        <a:defRPr sz="2800">
          <a:solidFill>
            <a:srgbClr val="0046AD"/>
          </a:solidFill>
          <a:latin typeface="+mj-lt"/>
          <a:ea typeface="+mj-ea"/>
          <a:cs typeface="+mj-cs"/>
        </a:defRPr>
      </a:lvl1pPr>
      <a:lvl2pPr algn="l" rtl="0" eaLnBrk="1" fontAlgn="base" hangingPunct="1">
        <a:spcBef>
          <a:spcPct val="0"/>
        </a:spcBef>
        <a:spcAft>
          <a:spcPct val="0"/>
        </a:spcAft>
        <a:defRPr sz="2800">
          <a:solidFill>
            <a:srgbClr val="0046AD"/>
          </a:solidFill>
          <a:latin typeface="Arial" charset="0"/>
        </a:defRPr>
      </a:lvl2pPr>
      <a:lvl3pPr algn="l" rtl="0" eaLnBrk="1" fontAlgn="base" hangingPunct="1">
        <a:spcBef>
          <a:spcPct val="0"/>
        </a:spcBef>
        <a:spcAft>
          <a:spcPct val="0"/>
        </a:spcAft>
        <a:defRPr sz="2800">
          <a:solidFill>
            <a:srgbClr val="0046AD"/>
          </a:solidFill>
          <a:latin typeface="Arial" charset="0"/>
        </a:defRPr>
      </a:lvl3pPr>
      <a:lvl4pPr algn="l" rtl="0" eaLnBrk="1" fontAlgn="base" hangingPunct="1">
        <a:spcBef>
          <a:spcPct val="0"/>
        </a:spcBef>
        <a:spcAft>
          <a:spcPct val="0"/>
        </a:spcAft>
        <a:defRPr sz="2800">
          <a:solidFill>
            <a:srgbClr val="0046AD"/>
          </a:solidFill>
          <a:latin typeface="Arial" charset="0"/>
        </a:defRPr>
      </a:lvl4pPr>
      <a:lvl5pPr algn="l" rtl="0" eaLnBrk="1" fontAlgn="base" hangingPunct="1">
        <a:spcBef>
          <a:spcPct val="0"/>
        </a:spcBef>
        <a:spcAft>
          <a:spcPct val="0"/>
        </a:spcAft>
        <a:defRPr sz="2800">
          <a:solidFill>
            <a:srgbClr val="0046AD"/>
          </a:solidFill>
          <a:latin typeface="Arial" charset="0"/>
        </a:defRPr>
      </a:lvl5pPr>
      <a:lvl6pPr marL="457200" algn="l" rtl="0" eaLnBrk="1" fontAlgn="base" hangingPunct="1">
        <a:spcBef>
          <a:spcPct val="0"/>
        </a:spcBef>
        <a:spcAft>
          <a:spcPct val="0"/>
        </a:spcAft>
        <a:defRPr sz="2800">
          <a:solidFill>
            <a:srgbClr val="0046AD"/>
          </a:solidFill>
          <a:latin typeface="Arial" charset="0"/>
        </a:defRPr>
      </a:lvl6pPr>
      <a:lvl7pPr marL="914400" algn="l" rtl="0" eaLnBrk="1" fontAlgn="base" hangingPunct="1">
        <a:spcBef>
          <a:spcPct val="0"/>
        </a:spcBef>
        <a:spcAft>
          <a:spcPct val="0"/>
        </a:spcAft>
        <a:defRPr sz="2800">
          <a:solidFill>
            <a:srgbClr val="0046AD"/>
          </a:solidFill>
          <a:latin typeface="Arial" charset="0"/>
        </a:defRPr>
      </a:lvl7pPr>
      <a:lvl8pPr marL="1371600" algn="l" rtl="0" eaLnBrk="1" fontAlgn="base" hangingPunct="1">
        <a:spcBef>
          <a:spcPct val="0"/>
        </a:spcBef>
        <a:spcAft>
          <a:spcPct val="0"/>
        </a:spcAft>
        <a:defRPr sz="2800">
          <a:solidFill>
            <a:srgbClr val="0046AD"/>
          </a:solidFill>
          <a:latin typeface="Arial" charset="0"/>
        </a:defRPr>
      </a:lvl8pPr>
      <a:lvl9pPr marL="1828800" algn="l" rtl="0" eaLnBrk="1" fontAlgn="base" hangingPunct="1">
        <a:spcBef>
          <a:spcPct val="0"/>
        </a:spcBef>
        <a:spcAft>
          <a:spcPct val="0"/>
        </a:spcAft>
        <a:defRPr sz="2800">
          <a:solidFill>
            <a:srgbClr val="0046AD"/>
          </a:solidFill>
          <a:latin typeface="Arial" charset="0"/>
        </a:defRPr>
      </a:lvl9pPr>
    </p:titleStyle>
    <p:bodyStyle>
      <a:lvl1pPr algn="l" rtl="0" eaLnBrk="1" fontAlgn="base" hangingPunct="1">
        <a:lnSpc>
          <a:spcPts val="1800"/>
        </a:lnSpc>
        <a:spcBef>
          <a:spcPct val="0"/>
        </a:spcBef>
        <a:spcAft>
          <a:spcPts val="563"/>
        </a:spcAft>
        <a:buFont typeface="Arial" charset="0"/>
        <a:defRPr sz="1600" b="1">
          <a:solidFill>
            <a:srgbClr val="512698"/>
          </a:solidFill>
          <a:latin typeface="+mn-lt"/>
          <a:ea typeface="+mn-ea"/>
          <a:cs typeface="+mn-cs"/>
        </a:defRPr>
      </a:lvl1pPr>
      <a:lvl2pPr algn="l" rtl="0" eaLnBrk="1" fontAlgn="base" hangingPunct="1">
        <a:lnSpc>
          <a:spcPts val="1800"/>
        </a:lnSpc>
        <a:spcBef>
          <a:spcPct val="0"/>
        </a:spcBef>
        <a:spcAft>
          <a:spcPts val="1413"/>
        </a:spcAft>
        <a:buFont typeface="Arial" charset="0"/>
        <a:defRPr sz="1600">
          <a:solidFill>
            <a:schemeClr val="tx1"/>
          </a:solidFill>
          <a:latin typeface="+mn-lt"/>
          <a:cs typeface="+mn-cs"/>
        </a:defRPr>
      </a:lvl2pPr>
      <a:lvl3pPr marL="215900" indent="-228600" algn="l" rtl="0" eaLnBrk="1" fontAlgn="base" hangingPunct="1">
        <a:spcBef>
          <a:spcPct val="0"/>
        </a:spcBef>
        <a:spcAft>
          <a:spcPct val="0"/>
        </a:spcAft>
        <a:buClr>
          <a:srgbClr val="0046AD"/>
        </a:buClr>
        <a:buFont typeface="Arial" charset="0"/>
        <a:buChar char="•"/>
        <a:defRPr sz="1600">
          <a:solidFill>
            <a:schemeClr val="tx1"/>
          </a:solidFill>
          <a:latin typeface="+mn-lt"/>
          <a:cs typeface="+mn-cs"/>
        </a:defRPr>
      </a:lvl3pPr>
      <a:lvl4pPr marL="45720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4pPr>
      <a:lvl5pPr marL="9207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5pPr>
      <a:lvl6pPr marL="13779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6pPr>
      <a:lvl7pPr marL="18351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7pPr>
      <a:lvl8pPr marL="22923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8pPr>
      <a:lvl9pPr marL="2749550" indent="-228600" algn="l" rtl="0" eaLnBrk="1" fontAlgn="base" hangingPunct="1">
        <a:spcBef>
          <a:spcPts val="500"/>
        </a:spcBef>
        <a:spcAft>
          <a:spcPct val="0"/>
        </a:spcAft>
        <a:buClr>
          <a:srgbClr val="0046AD"/>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EEF43A-7EF8-44E8-AD55-1B1CF57C0C2F}" type="datetimeFigureOut">
              <a:rPr lang="en-AU" smtClean="0"/>
              <a:t>4/12/2020</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70CACE-92EB-4AA1-B2A0-C493F532C043}" type="slidenum">
              <a:rPr lang="en-AU" smtClean="0"/>
              <a:t>‹#›</a:t>
            </a:fld>
            <a:endParaRPr lang="en-AU" dirty="0"/>
          </a:p>
        </p:txBody>
      </p:sp>
    </p:spTree>
    <p:extLst>
      <p:ext uri="{BB962C8B-B14F-4D97-AF65-F5344CB8AC3E}">
        <p14:creationId xmlns:p14="http://schemas.microsoft.com/office/powerpoint/2010/main" val="372855219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p:txBody>
          <a:bodyPr/>
          <a:lstStyle/>
          <a:p>
            <a:r>
              <a:rPr lang="en-US" b="1" dirty="0">
                <a:solidFill>
                  <a:schemeClr val="tx1"/>
                </a:solidFill>
              </a:rPr>
              <a:t>Special libraries and COVID-19 - Lessons learned and future directions</a:t>
            </a:r>
          </a:p>
        </p:txBody>
      </p:sp>
      <p:sp>
        <p:nvSpPr>
          <p:cNvPr id="19" name="Text Placeholder 18"/>
          <p:cNvSpPr>
            <a:spLocks noGrp="1"/>
          </p:cNvSpPr>
          <p:nvPr>
            <p:ph type="body" idx="1"/>
          </p:nvPr>
        </p:nvSpPr>
        <p:spPr>
          <a:xfrm>
            <a:off x="1447800" y="4038600"/>
            <a:ext cx="5937250" cy="1397000"/>
          </a:xfrm>
        </p:spPr>
        <p:txBody>
          <a:bodyPr/>
          <a:lstStyle/>
          <a:p>
            <a:pPr lvl="1"/>
            <a:r>
              <a:rPr lang="en-US" dirty="0"/>
              <a:t>Health Libraries Perspectives</a:t>
            </a:r>
          </a:p>
          <a:p>
            <a:pPr lvl="1"/>
            <a:r>
              <a:rPr lang="en-US" dirty="0"/>
              <a:t>3 December 2020</a:t>
            </a:r>
          </a:p>
          <a:p>
            <a:pPr lvl="2"/>
            <a:r>
              <a:rPr lang="en-US" dirty="0"/>
              <a:t>Rolf Schafer, Library Manager</a:t>
            </a:r>
          </a:p>
          <a:p>
            <a:pPr lvl="2"/>
            <a:r>
              <a:rPr lang="en-US" dirty="0"/>
              <a:t>St Vincent’s Hospital Sydney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332656"/>
            <a:ext cx="2736304" cy="10895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10</a:t>
            </a:fld>
            <a:endParaRPr lang="en-AU" dirty="0"/>
          </a:p>
        </p:txBody>
      </p:sp>
      <p:sp>
        <p:nvSpPr>
          <p:cNvPr id="54275" name="Rectangle 3"/>
          <p:cNvSpPr>
            <a:spLocks noGrp="1"/>
          </p:cNvSpPr>
          <p:nvPr>
            <p:ph type="title"/>
          </p:nvPr>
        </p:nvSpPr>
        <p:spPr>
          <a:xfrm>
            <a:off x="539750" y="504091"/>
            <a:ext cx="5976938" cy="837347"/>
          </a:xfrm>
        </p:spPr>
        <p:txBody>
          <a:bodyPr/>
          <a:lstStyle/>
          <a:p>
            <a:r>
              <a:rPr lang="en-AU" dirty="0"/>
              <a:t>HLA Initiatives in response to the COVID-19 pandemic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840769" y="1484784"/>
            <a:ext cx="8123719" cy="5208670"/>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Issued a Statement of Support to Health Libraries and Health Library Workers</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Curated content and resources regarding COVID-19</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Hosted an online PD Event ‘Now, Next, Beyond COVID-19 – Health Librarians’ Experiences’ in July 2020</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Surveyed health librarians’ experiences and published a COVID-19 feature edition of JoHILA</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Funded a special research project: What Place has the Library Space? Lessons &amp; reflections from COVID-19</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Collaborated internationally to produce a suite of COVID-19 literature searches</a:t>
            </a:r>
          </a:p>
        </p:txBody>
      </p:sp>
    </p:spTree>
    <p:extLst>
      <p:ext uri="{BB962C8B-B14F-4D97-AF65-F5344CB8AC3E}">
        <p14:creationId xmlns:p14="http://schemas.microsoft.com/office/powerpoint/2010/main" val="316983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32656"/>
            <a:ext cx="7649643" cy="6163535"/>
          </a:xfrm>
          <a:prstGeom prst="rect">
            <a:avLst/>
          </a:prstGeom>
        </p:spPr>
      </p:pic>
    </p:spTree>
    <p:extLst>
      <p:ext uri="{BB962C8B-B14F-4D97-AF65-F5344CB8AC3E}">
        <p14:creationId xmlns:p14="http://schemas.microsoft.com/office/powerpoint/2010/main" val="2693015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12</a:t>
            </a:fld>
            <a:endParaRPr lang="en-AU" dirty="0"/>
          </a:p>
        </p:txBody>
      </p:sp>
      <p:sp>
        <p:nvSpPr>
          <p:cNvPr id="54275" name="Rectangle 3"/>
          <p:cNvSpPr>
            <a:spLocks noGrp="1"/>
          </p:cNvSpPr>
          <p:nvPr>
            <p:ph type="title"/>
          </p:nvPr>
        </p:nvSpPr>
        <p:spPr>
          <a:xfrm>
            <a:off x="539750" y="504091"/>
            <a:ext cx="5976938" cy="837347"/>
          </a:xfrm>
        </p:spPr>
        <p:txBody>
          <a:bodyPr/>
          <a:lstStyle/>
          <a:p>
            <a:r>
              <a:rPr lang="en-AU" dirty="0"/>
              <a:t>Redeployment: my journey from the Library to the Emergency Department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pic>
        <p:nvPicPr>
          <p:cNvPr id="7" name="Picture 6"/>
          <p:cNvPicPr>
            <a:picLocks noChangeAspect="1"/>
          </p:cNvPicPr>
          <p:nvPr/>
        </p:nvPicPr>
        <p:blipFill>
          <a:blip r:embed="rId3"/>
          <a:stretch>
            <a:fillRect/>
          </a:stretch>
        </p:blipFill>
        <p:spPr>
          <a:xfrm>
            <a:off x="857490" y="1700808"/>
            <a:ext cx="1914310" cy="1292464"/>
          </a:xfrm>
          <a:prstGeom prst="rect">
            <a:avLst/>
          </a:prstGeom>
        </p:spPr>
      </p:pic>
      <p:pic>
        <p:nvPicPr>
          <p:cNvPr id="8" name="Picture 7"/>
          <p:cNvPicPr>
            <a:picLocks noChangeAspect="1"/>
          </p:cNvPicPr>
          <p:nvPr/>
        </p:nvPicPr>
        <p:blipFill>
          <a:blip r:embed="rId4"/>
          <a:stretch>
            <a:fillRect/>
          </a:stretch>
        </p:blipFill>
        <p:spPr>
          <a:xfrm>
            <a:off x="1043608" y="3140968"/>
            <a:ext cx="1542422" cy="2731245"/>
          </a:xfrm>
          <a:prstGeom prst="rect">
            <a:avLst/>
          </a:prstGeom>
        </p:spPr>
      </p:pic>
      <p:sp>
        <p:nvSpPr>
          <p:cNvPr id="10" name="TextBox 9"/>
          <p:cNvSpPr txBox="1"/>
          <p:nvPr/>
        </p:nvSpPr>
        <p:spPr>
          <a:xfrm>
            <a:off x="3419872" y="1916832"/>
            <a:ext cx="4680520" cy="3568926"/>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Expressions of Interest for non-clinical staff to be redeployed </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Emergency Department redeployment to set up a PPE Safety Program and conduct compliance audits</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PPE Literature Search</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Completed in-service in donning and doffing PPE, use of the N95 mask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53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bwMode="auto">
          <a:xfrm>
            <a:off x="179511" y="755650"/>
            <a:ext cx="8712969"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a:solidFill>
                  <a:srgbClr val="0046AD"/>
                </a:solidFill>
                <a:latin typeface="+mj-lt"/>
                <a:ea typeface="+mj-ea"/>
                <a:cs typeface="+mj-cs"/>
              </a:defRPr>
            </a:lvl1pPr>
            <a:lvl2pPr algn="l" rtl="0" eaLnBrk="1" fontAlgn="base" hangingPunct="1">
              <a:spcBef>
                <a:spcPct val="0"/>
              </a:spcBef>
              <a:spcAft>
                <a:spcPct val="0"/>
              </a:spcAft>
              <a:defRPr sz="2800">
                <a:solidFill>
                  <a:srgbClr val="0046AD"/>
                </a:solidFill>
                <a:latin typeface="Arial" charset="0"/>
              </a:defRPr>
            </a:lvl2pPr>
            <a:lvl3pPr algn="l" rtl="0" eaLnBrk="1" fontAlgn="base" hangingPunct="1">
              <a:spcBef>
                <a:spcPct val="0"/>
              </a:spcBef>
              <a:spcAft>
                <a:spcPct val="0"/>
              </a:spcAft>
              <a:defRPr sz="2800">
                <a:solidFill>
                  <a:srgbClr val="0046AD"/>
                </a:solidFill>
                <a:latin typeface="Arial" charset="0"/>
              </a:defRPr>
            </a:lvl3pPr>
            <a:lvl4pPr algn="l" rtl="0" eaLnBrk="1" fontAlgn="base" hangingPunct="1">
              <a:spcBef>
                <a:spcPct val="0"/>
              </a:spcBef>
              <a:spcAft>
                <a:spcPct val="0"/>
              </a:spcAft>
              <a:defRPr sz="2800">
                <a:solidFill>
                  <a:srgbClr val="0046AD"/>
                </a:solidFill>
                <a:latin typeface="Arial" charset="0"/>
              </a:defRPr>
            </a:lvl4pPr>
            <a:lvl5pPr algn="l" rtl="0" eaLnBrk="1" fontAlgn="base" hangingPunct="1">
              <a:spcBef>
                <a:spcPct val="0"/>
              </a:spcBef>
              <a:spcAft>
                <a:spcPct val="0"/>
              </a:spcAft>
              <a:defRPr sz="2800">
                <a:solidFill>
                  <a:srgbClr val="0046AD"/>
                </a:solidFill>
                <a:latin typeface="Arial" charset="0"/>
              </a:defRPr>
            </a:lvl5pPr>
            <a:lvl6pPr marL="457200" algn="l" rtl="0" eaLnBrk="1" fontAlgn="base" hangingPunct="1">
              <a:spcBef>
                <a:spcPct val="0"/>
              </a:spcBef>
              <a:spcAft>
                <a:spcPct val="0"/>
              </a:spcAft>
              <a:defRPr sz="2800">
                <a:solidFill>
                  <a:srgbClr val="0046AD"/>
                </a:solidFill>
                <a:latin typeface="Arial" charset="0"/>
              </a:defRPr>
            </a:lvl6pPr>
            <a:lvl7pPr marL="914400" algn="l" rtl="0" eaLnBrk="1" fontAlgn="base" hangingPunct="1">
              <a:spcBef>
                <a:spcPct val="0"/>
              </a:spcBef>
              <a:spcAft>
                <a:spcPct val="0"/>
              </a:spcAft>
              <a:defRPr sz="2800">
                <a:solidFill>
                  <a:srgbClr val="0046AD"/>
                </a:solidFill>
                <a:latin typeface="Arial" charset="0"/>
              </a:defRPr>
            </a:lvl7pPr>
            <a:lvl8pPr marL="1371600" algn="l" rtl="0" eaLnBrk="1" fontAlgn="base" hangingPunct="1">
              <a:spcBef>
                <a:spcPct val="0"/>
              </a:spcBef>
              <a:spcAft>
                <a:spcPct val="0"/>
              </a:spcAft>
              <a:defRPr sz="2800">
                <a:solidFill>
                  <a:srgbClr val="0046AD"/>
                </a:solidFill>
                <a:latin typeface="Arial" charset="0"/>
              </a:defRPr>
            </a:lvl8pPr>
            <a:lvl9pPr marL="1828800" algn="l" rtl="0" eaLnBrk="1" fontAlgn="base" hangingPunct="1">
              <a:spcBef>
                <a:spcPct val="0"/>
              </a:spcBef>
              <a:spcAft>
                <a:spcPct val="0"/>
              </a:spcAft>
              <a:defRPr sz="2800">
                <a:solidFill>
                  <a:srgbClr val="0046AD"/>
                </a:solidFill>
                <a:latin typeface="Arial" charset="0"/>
              </a:defRPr>
            </a:lvl9pPr>
          </a:lstStyle>
          <a:p>
            <a:pPr algn="ctr"/>
            <a:r>
              <a:rPr lang="en-US" sz="2000" dirty="0">
                <a:latin typeface="Arial" panose="020B0604020202020204" pitchFamily="34" charset="0"/>
                <a:cs typeface="Arial" panose="020B0604020202020204" pitchFamily="34" charset="0"/>
              </a:rPr>
              <a:t>Redeployment: my journey from the Library to the Emergency Department</a:t>
            </a:r>
            <a:r>
              <a:rPr kumimoji="0" lang="en-AU" sz="2000" b="0" i="0" u="none" strike="noStrike" kern="0" cap="none" spc="0" normalizeH="0" baseline="0" noProof="0" dirty="0">
                <a:ln>
                  <a:noFill/>
                </a:ln>
                <a:solidFill>
                  <a:srgbClr val="0046AD"/>
                </a:solidFill>
                <a:effectLst/>
                <a:uLnTx/>
                <a:uFillTx/>
                <a:latin typeface="Arial"/>
              </a:rPr>
              <a:t> </a:t>
            </a:r>
          </a:p>
        </p:txBody>
      </p:sp>
      <p:sp>
        <p:nvSpPr>
          <p:cNvPr id="3" name="TextBox 2"/>
          <p:cNvSpPr txBox="1"/>
          <p:nvPr/>
        </p:nvSpPr>
        <p:spPr>
          <a:xfrm>
            <a:off x="4283968" y="1412776"/>
            <a:ext cx="4680520" cy="4549194"/>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This is one of the key resources that I found that actually helped me in setting up the PPE audit</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Reconfigured the space in ED: to have separate areas for donning and doffing </a:t>
            </a:r>
            <a:r>
              <a:rPr lang="en-AU" dirty="0">
                <a:latin typeface="Calibri" panose="020F0502020204030204" pitchFamily="34" charset="0"/>
                <a:ea typeface="Calibri" panose="020F0502020204030204" pitchFamily="34" charset="0"/>
                <a:cs typeface="Times New Roman" panose="02020603050405020304" pitchFamily="18" charset="0"/>
              </a:rPr>
              <a:t>increase in working from home</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Ensure that there is one way in and one way out in terms of patient flow so to minimise the spread of the infection and contamination</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Developed a checklist for the audit: checked over by the Clinical Nurse Educator and the Infection Control Clinical Nurse Consultant before we went with it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51520" y="1484784"/>
            <a:ext cx="3969081" cy="2871250"/>
          </a:xfrm>
          <a:prstGeom prst="rect">
            <a:avLst/>
          </a:prstGeom>
        </p:spPr>
      </p:pic>
    </p:spTree>
    <p:extLst>
      <p:ext uri="{BB962C8B-B14F-4D97-AF65-F5344CB8AC3E}">
        <p14:creationId xmlns:p14="http://schemas.microsoft.com/office/powerpoint/2010/main" val="469351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404664"/>
            <a:ext cx="8327858" cy="6242845"/>
          </a:xfrm>
          <a:prstGeom prst="rect">
            <a:avLst/>
          </a:prstGeom>
        </p:spPr>
      </p:pic>
    </p:spTree>
    <p:extLst>
      <p:ext uri="{BB962C8B-B14F-4D97-AF65-F5344CB8AC3E}">
        <p14:creationId xmlns:p14="http://schemas.microsoft.com/office/powerpoint/2010/main" val="190318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60648"/>
            <a:ext cx="8373644" cy="6268325"/>
          </a:xfrm>
          <a:prstGeom prst="rect">
            <a:avLst/>
          </a:prstGeom>
        </p:spPr>
      </p:pic>
    </p:spTree>
    <p:extLst>
      <p:ext uri="{BB962C8B-B14F-4D97-AF65-F5344CB8AC3E}">
        <p14:creationId xmlns:p14="http://schemas.microsoft.com/office/powerpoint/2010/main" val="91717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16</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Insights into Library responses from the international literature</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2250162"/>
            <a:ext cx="8123719" cy="1826910"/>
          </a:xfrm>
          <a:prstGeom prst="rect">
            <a:avLst/>
          </a:prstGeom>
        </p:spPr>
        <p:txBody>
          <a:bodyPr wrap="square">
            <a:spAutoFit/>
          </a:bodyPr>
          <a:lstStyle/>
          <a:p>
            <a:pPr>
              <a:lnSpc>
                <a:spcPct val="107000"/>
              </a:lnSpc>
              <a:spcAft>
                <a:spcPts val="1200"/>
              </a:spcAft>
            </a:pPr>
            <a:r>
              <a:rPr lang="en-US" sz="2400" b="1" dirty="0">
                <a:latin typeface="Calibri" panose="020F0502020204030204" pitchFamily="34" charset="0"/>
                <a:ea typeface="Calibri" panose="020F0502020204030204" pitchFamily="34" charset="0"/>
                <a:cs typeface="Times New Roman" panose="02020603050405020304" pitchFamily="18" charset="0"/>
              </a:rPr>
              <a:t>Repurposing resources</a:t>
            </a:r>
          </a:p>
          <a:p>
            <a:pPr>
              <a:lnSpc>
                <a:spcPct val="107000"/>
              </a:lnSpc>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Using 3D printers in academic libraries to manufacture of PPE. Typical items included ear savers, clear plastic face shields, and face shield head bands.</a:t>
            </a:r>
          </a:p>
        </p:txBody>
      </p:sp>
    </p:spTree>
    <p:extLst>
      <p:ext uri="{BB962C8B-B14F-4D97-AF65-F5344CB8AC3E}">
        <p14:creationId xmlns:p14="http://schemas.microsoft.com/office/powerpoint/2010/main" val="421155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17</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Provision of information resources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1484784"/>
            <a:ext cx="8123719" cy="4883388"/>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Access to critical consumer health information resources about the virus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Library home pages incorporating quick links to general consumer health information resources, scientific organisations, federal and state health agencies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Developing LibGuides with more expansive lists of reliable information resources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Prepopulated searches to help researchers efficiently identify studies in subject areas of broad interest and need. For example, ALIA HLA produced a suite of COVID-19 literature searches for use in PubMed</a:t>
            </a:r>
          </a:p>
        </p:txBody>
      </p:sp>
    </p:spTree>
    <p:extLst>
      <p:ext uri="{BB962C8B-B14F-4D97-AF65-F5344CB8AC3E}">
        <p14:creationId xmlns:p14="http://schemas.microsoft.com/office/powerpoint/2010/main" val="721290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18</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Provision of information resources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1484784"/>
            <a:ext cx="8123719" cy="4488216"/>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Use of preprint servers such as MedRxiv, bioRxiv, ResearchSquare and Preprints.org. Google Scholar can also be useful for very recent publications on COVID-19</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Many major publishers are providing free access to articles on COVID-19 or making their content freely available for a fixed period of time</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Increased requests for literatures searches, systematic review or research synthesis services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Increased access to and use of library online resources by students, faculty, and researchers</a:t>
            </a:r>
          </a:p>
        </p:txBody>
      </p:sp>
    </p:spTree>
    <p:extLst>
      <p:ext uri="{BB962C8B-B14F-4D97-AF65-F5344CB8AC3E}">
        <p14:creationId xmlns:p14="http://schemas.microsoft.com/office/powerpoint/2010/main" val="165269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19</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Challenges posed by the pandemic</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1791984"/>
            <a:ext cx="8123719" cy="3869264"/>
          </a:xfrm>
          <a:prstGeom prst="rect">
            <a:avLst/>
          </a:prstGeom>
        </p:spPr>
        <p:txBody>
          <a:bodyPr wrap="square">
            <a:spAutoFit/>
          </a:bodyPr>
          <a:lstStyle/>
          <a:p>
            <a:pPr>
              <a:lnSpc>
                <a:spcPct val="107000"/>
              </a:lnSpc>
              <a:spcAft>
                <a:spcPts val="1200"/>
              </a:spcAft>
            </a:pPr>
            <a:r>
              <a:rPr lang="en-US" sz="2400" b="1" dirty="0">
                <a:latin typeface="Calibri" panose="020F0502020204030204" pitchFamily="34" charset="0"/>
                <a:ea typeface="Calibri" panose="020F0502020204030204" pitchFamily="34" charset="0"/>
                <a:cs typeface="Times New Roman" panose="02020603050405020304" pitchFamily="18" charset="0"/>
              </a:rPr>
              <a:t>Impact on library spaces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Library closed with remote services operating</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Library repurposed for use by clinical teams or for operational needs e.g. COVID Hotline call centre</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Reduced opening hours as staff are working remotely and/or in rotating teams when on site</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Provision of hand sanitiser and alcohol wipes to clean keyboards, mouses and print devices</a:t>
            </a:r>
          </a:p>
        </p:txBody>
      </p:sp>
    </p:spTree>
    <p:extLst>
      <p:ext uri="{BB962C8B-B14F-4D97-AF65-F5344CB8AC3E}">
        <p14:creationId xmlns:p14="http://schemas.microsoft.com/office/powerpoint/2010/main" val="20051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a:t>
            </a:fld>
            <a:endParaRPr lang="en-AU" dirty="0"/>
          </a:p>
        </p:txBody>
      </p:sp>
      <p:sp>
        <p:nvSpPr>
          <p:cNvPr id="54275" name="Rectangle 3"/>
          <p:cNvSpPr>
            <a:spLocks noGrp="1"/>
          </p:cNvSpPr>
          <p:nvPr>
            <p:ph type="title"/>
          </p:nvPr>
        </p:nvSpPr>
        <p:spPr/>
        <p:txBody>
          <a:bodyPr/>
          <a:lstStyle/>
          <a:p>
            <a:r>
              <a:rPr lang="en-AU" dirty="0"/>
              <a:t>Overview of Presentation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749" y="1484784"/>
            <a:ext cx="8123719" cy="3320204"/>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Highlights of the HLA Survey results – Australasian Health Libraries responses to the COVID-19 pandemic</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HLA Initiatives in response to the COVID-19 pandemic</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Redeployment: my journey from the Library to the Emergency Department</a:t>
            </a:r>
          </a:p>
          <a:p>
            <a:pPr marL="285750" indent="-285750">
              <a:lnSpc>
                <a:spcPct val="107000"/>
              </a:lnSpc>
              <a:spcAft>
                <a:spcPts val="1200"/>
              </a:spcAft>
              <a:buFont typeface="Arial" panose="020B0604020202020204" pitchFamily="34" charset="0"/>
              <a:buChar char="•"/>
            </a:pPr>
            <a:r>
              <a:rPr lang="en-AU" sz="2400" dirty="0">
                <a:latin typeface="Calibri" panose="020F0502020204030204" pitchFamily="34" charset="0"/>
                <a:ea typeface="Calibri" panose="020F0502020204030204" pitchFamily="34" charset="0"/>
                <a:cs typeface="Times New Roman" panose="02020603050405020304" pitchFamily="18" charset="0"/>
              </a:rPr>
              <a:t>Insights into Library responses from the international literature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20</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Challenges posed by the pandemic</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1908996"/>
            <a:ext cx="8123719" cy="3320204"/>
          </a:xfrm>
          <a:prstGeom prst="rect">
            <a:avLst/>
          </a:prstGeom>
        </p:spPr>
        <p:txBody>
          <a:bodyPr wrap="square">
            <a:spAutoFit/>
          </a:bodyPr>
          <a:lstStyle/>
          <a:p>
            <a:pPr>
              <a:lnSpc>
                <a:spcPct val="107000"/>
              </a:lnSpc>
              <a:spcAft>
                <a:spcPts val="1200"/>
              </a:spcAft>
            </a:pPr>
            <a:r>
              <a:rPr lang="en-US" sz="2400" b="1" dirty="0">
                <a:latin typeface="Calibri" panose="020F0502020204030204" pitchFamily="34" charset="0"/>
                <a:ea typeface="Calibri" panose="020F0502020204030204" pitchFamily="34" charset="0"/>
                <a:cs typeface="Times New Roman" panose="02020603050405020304" pitchFamily="18" charset="0"/>
              </a:rPr>
              <a:t>Impact on library spaces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Provision of social distancing measures to limit space capacity in rooms and at computer terminals/study desks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Provision of screens on reception/circulation desks </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Reduced ability to obtain books and other materials on interlibrary loan as many libraries were closed or chose not to lend because of potential contamination from coronavirus</a:t>
            </a:r>
          </a:p>
        </p:txBody>
      </p:sp>
    </p:spTree>
    <p:extLst>
      <p:ext uri="{BB962C8B-B14F-4D97-AF65-F5344CB8AC3E}">
        <p14:creationId xmlns:p14="http://schemas.microsoft.com/office/powerpoint/2010/main" val="2080914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21</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Remote Service Delivery</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1908996"/>
            <a:ext cx="8123719" cy="2375971"/>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Working from home – challenges of accessing facility based IT systems; Internet connectivity</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Supporting staff and students remotely</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In-person sessions were quickly turned into an online format and delivered via Zoom or Microsoft Teams</a:t>
            </a:r>
          </a:p>
        </p:txBody>
      </p:sp>
    </p:spTree>
    <p:extLst>
      <p:ext uri="{BB962C8B-B14F-4D97-AF65-F5344CB8AC3E}">
        <p14:creationId xmlns:p14="http://schemas.microsoft.com/office/powerpoint/2010/main" val="229289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22</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Increased use of online tools and technologies </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696753" y="1556792"/>
            <a:ext cx="8123719" cy="4330929"/>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Email</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Google Hangout </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Messaging (SMS)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Microsoft Teams </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Slack</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WebEx</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WeChat</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Zoom</a:t>
            </a:r>
          </a:p>
        </p:txBody>
      </p:sp>
    </p:spTree>
    <p:extLst>
      <p:ext uri="{BB962C8B-B14F-4D97-AF65-F5344CB8AC3E}">
        <p14:creationId xmlns:p14="http://schemas.microsoft.com/office/powerpoint/2010/main" val="212018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23</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Support from Library Associations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696753" y="1556792"/>
            <a:ext cx="8123719" cy="3627981"/>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Providing information and webinars to their members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Dedicated COVID-19 pages on the provision of library services during the pandemic</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Reopening strategies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Sanitising of library materials and devices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Promotional material </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Listing of related professional development activities</a:t>
            </a:r>
          </a:p>
        </p:txBody>
      </p:sp>
    </p:spTree>
    <p:extLst>
      <p:ext uri="{BB962C8B-B14F-4D97-AF65-F5344CB8AC3E}">
        <p14:creationId xmlns:p14="http://schemas.microsoft.com/office/powerpoint/2010/main" val="1716200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24</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Closing Remarks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696753" y="1757224"/>
            <a:ext cx="8123719" cy="3543984"/>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The global coronavirus pandemic has caused librarians to rethink how they delivery library services and support their respective clients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With many libraries closed, librarians were required to work remotely and embrace online tools to connect with colleagues and clients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 health librarians, managing the volume of COVID-19 information is a significant challenge</a:t>
            </a:r>
          </a:p>
        </p:txBody>
      </p:sp>
    </p:spTree>
    <p:extLst>
      <p:ext uri="{BB962C8B-B14F-4D97-AF65-F5344CB8AC3E}">
        <p14:creationId xmlns:p14="http://schemas.microsoft.com/office/powerpoint/2010/main" val="3591594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25</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Closing Remarks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696753" y="1757224"/>
            <a:ext cx="8123719" cy="3956661"/>
          </a:xfrm>
          <a:prstGeom prst="rect">
            <a:avLst/>
          </a:prstGeom>
        </p:spPr>
        <p:txBody>
          <a:bodyPr wrap="square">
            <a:spAutoFit/>
          </a:bodyPr>
          <a:lstStyle/>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Librarians are resourceful in creating, LibGuides, prepopulated searches, links to specific COVID related resources</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Be flexible and adaptable - be prepared for a whole new way of working</a:t>
            </a:r>
          </a:p>
          <a:p>
            <a:pPr marL="342900" indent="-34290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 those with the opportunity for redeployment - don’t be afraid to step outside of your comfort zone – you may surprise yourself how well you handle the new role and the various challenges that come along your way</a:t>
            </a:r>
          </a:p>
        </p:txBody>
      </p:sp>
    </p:spTree>
    <p:extLst>
      <p:ext uri="{BB962C8B-B14F-4D97-AF65-F5344CB8AC3E}">
        <p14:creationId xmlns:p14="http://schemas.microsoft.com/office/powerpoint/2010/main" val="216790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26</a:t>
            </a:fld>
            <a:endParaRPr lang="en-AU" dirty="0"/>
          </a:p>
        </p:txBody>
      </p:sp>
      <p:sp>
        <p:nvSpPr>
          <p:cNvPr id="54275" name="Rectangle 3"/>
          <p:cNvSpPr>
            <a:spLocks noGrp="1"/>
          </p:cNvSpPr>
          <p:nvPr>
            <p:ph type="title"/>
          </p:nvPr>
        </p:nvSpPr>
        <p:spPr>
          <a:xfrm>
            <a:off x="539750" y="504091"/>
            <a:ext cx="5976938" cy="837347"/>
          </a:xfrm>
        </p:spPr>
        <p:txBody>
          <a:bodyPr/>
          <a:lstStyle/>
          <a:p>
            <a:r>
              <a:rPr lang="en-US" dirty="0"/>
              <a:t>Closing Remarks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2204864"/>
            <a:ext cx="8123719" cy="2567819"/>
          </a:xfrm>
          <a:prstGeom prst="rect">
            <a:avLst/>
          </a:prstGeom>
        </p:spPr>
        <p:txBody>
          <a:bodyPr wrap="square">
            <a:spAutoFit/>
          </a:bodyPr>
          <a:lstStyle/>
          <a:p>
            <a:pPr>
              <a:lnSpc>
                <a:spcPct val="107000"/>
              </a:lnSpc>
              <a:spcAft>
                <a:spcPts val="1200"/>
              </a:spcAft>
            </a:pPr>
            <a:r>
              <a:rPr lang="en-US" sz="2400" i="1" dirty="0">
                <a:latin typeface="Calibri" panose="020F0502020204030204" pitchFamily="34" charset="0"/>
                <a:ea typeface="Calibri" panose="020F0502020204030204" pitchFamily="34" charset="0"/>
                <a:cs typeface="Times New Roman" panose="02020603050405020304" pitchFamily="18" charset="0"/>
              </a:rPr>
              <a:t>“The information needs of health providers, consumers, and patients are continually evolving in response to the spread of the pandemic, so librarians must be able to identify the roles for which their essential skill-sets are needed and be ready to provide the vital resources that their communities need.”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1050" dirty="0">
                <a:latin typeface="Calibri" panose="020F0502020204030204" pitchFamily="34" charset="0"/>
                <a:ea typeface="Calibri" panose="020F0502020204030204" pitchFamily="34" charset="0"/>
                <a:cs typeface="Times New Roman" panose="02020603050405020304" pitchFamily="18" charset="0"/>
              </a:rPr>
              <a:t>Morgan-Daniel, J., et al. (2020). "COVID-19 Patient Education and Consumer Health Information Resources and Services." Journal of Consumer Health on the Internet 24(3): 302-313.</a:t>
            </a:r>
          </a:p>
        </p:txBody>
      </p:sp>
    </p:spTree>
    <p:extLst>
      <p:ext uri="{BB962C8B-B14F-4D97-AF65-F5344CB8AC3E}">
        <p14:creationId xmlns:p14="http://schemas.microsoft.com/office/powerpoint/2010/main" val="188021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27</a:t>
            </a:fld>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552" y="2204864"/>
            <a:ext cx="8123719" cy="470000"/>
          </a:xfrm>
          <a:prstGeom prst="rect">
            <a:avLst/>
          </a:prstGeom>
        </p:spPr>
        <p:txBody>
          <a:bodyPr wrap="square">
            <a:spAutoFit/>
          </a:bodyPr>
          <a:lstStyle/>
          <a:p>
            <a:pPr algn="ctr">
              <a:lnSpc>
                <a:spcPct val="107000"/>
              </a:lnSpc>
              <a:spcAft>
                <a:spcPts val="1200"/>
              </a:spcAft>
            </a:pPr>
            <a:r>
              <a:rPr lang="en-US" sz="2400" i="1" dirty="0">
                <a:latin typeface="Calibri" panose="020F0502020204030204" pitchFamily="34" charset="0"/>
                <a:ea typeface="Calibri" panose="020F0502020204030204" pitchFamily="34" charset="0"/>
                <a:cs typeface="Times New Roman" panose="02020603050405020304" pitchFamily="18" charset="0"/>
              </a:rPr>
              <a:t>Thank you, any questions?</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5436096" y="3861048"/>
            <a:ext cx="3456384" cy="1754326"/>
          </a:xfrm>
          <a:prstGeom prst="rect">
            <a:avLst/>
          </a:prstGeom>
          <a:noFill/>
        </p:spPr>
        <p:txBody>
          <a:bodyPr wrap="square" rtlCol="0">
            <a:spAutoFit/>
          </a:bodyPr>
          <a:lstStyle/>
          <a:p>
            <a:r>
              <a:rPr lang="en-US" dirty="0"/>
              <a:t>rolf.schafer@svha.org.au</a:t>
            </a:r>
          </a:p>
          <a:p>
            <a:endParaRPr lang="en-US" dirty="0"/>
          </a:p>
          <a:p>
            <a:r>
              <a:rPr lang="en-US" dirty="0"/>
              <a:t>+61 2 8382 2299</a:t>
            </a:r>
          </a:p>
          <a:p>
            <a:r>
              <a:rPr lang="en-US" dirty="0"/>
              <a:t> </a:t>
            </a:r>
          </a:p>
          <a:p>
            <a:r>
              <a:rPr lang="en-US" dirty="0"/>
              <a:t>NSW St Vincent's Hospital Sydney</a:t>
            </a:r>
            <a:endParaRPr lang="en-AU" dirty="0"/>
          </a:p>
        </p:txBody>
      </p:sp>
      <p:pic>
        <p:nvPicPr>
          <p:cNvPr id="9" name="Picture 8"/>
          <p:cNvPicPr>
            <a:picLocks noChangeAspect="1"/>
          </p:cNvPicPr>
          <p:nvPr/>
        </p:nvPicPr>
        <p:blipFill>
          <a:blip r:embed="rId3"/>
          <a:stretch>
            <a:fillRect/>
          </a:stretch>
        </p:blipFill>
        <p:spPr>
          <a:xfrm>
            <a:off x="4139952" y="3933056"/>
            <a:ext cx="1231499" cy="2182557"/>
          </a:xfrm>
          <a:prstGeom prst="rect">
            <a:avLst/>
          </a:prstGeom>
        </p:spPr>
      </p:pic>
    </p:spTree>
    <p:extLst>
      <p:ext uri="{BB962C8B-B14F-4D97-AF65-F5344CB8AC3E}">
        <p14:creationId xmlns:p14="http://schemas.microsoft.com/office/powerpoint/2010/main" val="139283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7" y="156706"/>
            <a:ext cx="6778831" cy="6143874"/>
          </a:xfrm>
          <a:prstGeom prst="rect">
            <a:avLst/>
          </a:prstGeom>
        </p:spPr>
      </p:pic>
      <p:sp>
        <p:nvSpPr>
          <p:cNvPr id="3" name="TextBox 2"/>
          <p:cNvSpPr txBox="1"/>
          <p:nvPr/>
        </p:nvSpPr>
        <p:spPr>
          <a:xfrm>
            <a:off x="1629750" y="6293684"/>
            <a:ext cx="6552728" cy="669414"/>
          </a:xfrm>
          <a:prstGeom prst="rect">
            <a:avLst/>
          </a:prstGeom>
          <a:noFill/>
        </p:spPr>
        <p:txBody>
          <a:bodyPr wrap="square" rtlCol="0">
            <a:spAutoFit/>
          </a:bodyPr>
          <a:lstStyle/>
          <a:p>
            <a:r>
              <a:rPr lang="en-AU" sz="900" dirty="0"/>
              <a:t>Hunt,T. (202</a:t>
            </a:r>
            <a:r>
              <a:rPr lang="en-US" sz="900" dirty="0"/>
              <a:t>Australasian Health Libraries Responses to the COVID-19 Pandemic: HLA Survey Results. JoHILA 1 (2): 33-43.</a:t>
            </a:r>
            <a:r>
              <a:rPr lang="en-AU" sz="900" dirty="0"/>
              <a:t> </a:t>
            </a:r>
            <a:r>
              <a:rPr lang="en-US" dirty="0"/>
              <a:t>	</a:t>
            </a:r>
          </a:p>
          <a:p>
            <a:r>
              <a:rPr lang="en-AU" sz="1050" dirty="0"/>
              <a:t> </a:t>
            </a:r>
          </a:p>
        </p:txBody>
      </p:sp>
    </p:spTree>
    <p:extLst>
      <p:ext uri="{BB962C8B-B14F-4D97-AF65-F5344CB8AC3E}">
        <p14:creationId xmlns:p14="http://schemas.microsoft.com/office/powerpoint/2010/main" val="104258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3" y="1124744"/>
            <a:ext cx="4305582" cy="24482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0" y="3722953"/>
            <a:ext cx="4261335" cy="28441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740465"/>
            <a:ext cx="4232047" cy="2844170"/>
          </a:xfrm>
          <a:prstGeom prst="rect">
            <a:avLst/>
          </a:prstGeom>
        </p:spPr>
      </p:pic>
      <p:sp>
        <p:nvSpPr>
          <p:cNvPr id="7" name="TextBox 6"/>
          <p:cNvSpPr txBox="1"/>
          <p:nvPr/>
        </p:nvSpPr>
        <p:spPr>
          <a:xfrm>
            <a:off x="611560" y="476672"/>
            <a:ext cx="7885926" cy="523220"/>
          </a:xfrm>
          <a:prstGeom prst="rect">
            <a:avLst/>
          </a:prstGeom>
          <a:noFill/>
        </p:spPr>
        <p:txBody>
          <a:bodyPr wrap="square" rtlCol="0">
            <a:spAutoFit/>
          </a:bodyPr>
          <a:lstStyle/>
          <a:p>
            <a:pPr algn="ctr"/>
            <a:r>
              <a:rPr lang="en-AU" sz="2800" dirty="0">
                <a:solidFill>
                  <a:srgbClr val="0046AD"/>
                </a:solidFill>
                <a:latin typeface="Arial" panose="020B0604020202020204" pitchFamily="34" charset="0"/>
                <a:ea typeface="+mj-ea"/>
                <a:cs typeface="Arial" panose="020B0604020202020204" pitchFamily="34" charset="0"/>
              </a:rPr>
              <a:t>Demographics</a:t>
            </a:r>
          </a:p>
        </p:txBody>
      </p:sp>
      <p:sp>
        <p:nvSpPr>
          <p:cNvPr id="8" name="TextBox 7"/>
          <p:cNvSpPr txBox="1"/>
          <p:nvPr/>
        </p:nvSpPr>
        <p:spPr>
          <a:xfrm>
            <a:off x="4572000" y="1418000"/>
            <a:ext cx="3925486" cy="1938992"/>
          </a:xfrm>
          <a:prstGeom prst="rect">
            <a:avLst/>
          </a:prstGeom>
          <a:noFill/>
        </p:spPr>
        <p:txBody>
          <a:bodyPr wrap="square" rtlCol="0">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33 respondents to the survey</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Majority were from NSW</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75% were from hospital or health service libraries</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33% were solo librarians and 50% with 2-5 staff in their team</a:t>
            </a:r>
          </a:p>
        </p:txBody>
      </p:sp>
    </p:spTree>
    <p:extLst>
      <p:ext uri="{BB962C8B-B14F-4D97-AF65-F5344CB8AC3E}">
        <p14:creationId xmlns:p14="http://schemas.microsoft.com/office/powerpoint/2010/main" val="331189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5</a:t>
            </a:fld>
            <a:endParaRPr lang="en-AU" dirty="0"/>
          </a:p>
        </p:txBody>
      </p:sp>
      <p:sp>
        <p:nvSpPr>
          <p:cNvPr id="54275" name="Rectangle 3"/>
          <p:cNvSpPr>
            <a:spLocks noGrp="1"/>
          </p:cNvSpPr>
          <p:nvPr>
            <p:ph type="title"/>
          </p:nvPr>
        </p:nvSpPr>
        <p:spPr/>
        <p:txBody>
          <a:bodyPr/>
          <a:lstStyle/>
          <a:p>
            <a:r>
              <a:rPr lang="en-AU" dirty="0">
                <a:cs typeface="Calibri Light" panose="020F0302020204030204" pitchFamily="34" charset="0"/>
              </a:rPr>
              <a:t>Redeployment</a:t>
            </a:r>
            <a:r>
              <a:rPr lang="en-AU"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749" y="1484784"/>
            <a:ext cx="8123719" cy="3078920"/>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Four or 12% of respondents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Creating e-learning modules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Driving patients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Different departments for COVID specific work – Medical Records, Emergency</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Contact tracing</a:t>
            </a:r>
          </a:p>
        </p:txBody>
      </p:sp>
    </p:spTree>
    <p:extLst>
      <p:ext uri="{BB962C8B-B14F-4D97-AF65-F5344CB8AC3E}">
        <p14:creationId xmlns:p14="http://schemas.microsoft.com/office/powerpoint/2010/main" val="397945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16832"/>
            <a:ext cx="3791479" cy="2581635"/>
          </a:xfrm>
          <a:prstGeom prst="rect">
            <a:avLst/>
          </a:prstGeom>
        </p:spPr>
      </p:pic>
      <p:sp>
        <p:nvSpPr>
          <p:cNvPr id="5" name="Rectangle 3"/>
          <p:cNvSpPr txBox="1">
            <a:spLocks/>
          </p:cNvSpPr>
          <p:nvPr/>
        </p:nvSpPr>
        <p:spPr bwMode="auto">
          <a:xfrm>
            <a:off x="1547664" y="755650"/>
            <a:ext cx="5976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a:solidFill>
                  <a:srgbClr val="0046AD"/>
                </a:solidFill>
                <a:latin typeface="+mj-lt"/>
                <a:ea typeface="+mj-ea"/>
                <a:cs typeface="+mj-cs"/>
              </a:defRPr>
            </a:lvl1pPr>
            <a:lvl2pPr algn="l" rtl="0" eaLnBrk="1" fontAlgn="base" hangingPunct="1">
              <a:spcBef>
                <a:spcPct val="0"/>
              </a:spcBef>
              <a:spcAft>
                <a:spcPct val="0"/>
              </a:spcAft>
              <a:defRPr sz="2800">
                <a:solidFill>
                  <a:srgbClr val="0046AD"/>
                </a:solidFill>
                <a:latin typeface="Arial" charset="0"/>
              </a:defRPr>
            </a:lvl2pPr>
            <a:lvl3pPr algn="l" rtl="0" eaLnBrk="1" fontAlgn="base" hangingPunct="1">
              <a:spcBef>
                <a:spcPct val="0"/>
              </a:spcBef>
              <a:spcAft>
                <a:spcPct val="0"/>
              </a:spcAft>
              <a:defRPr sz="2800">
                <a:solidFill>
                  <a:srgbClr val="0046AD"/>
                </a:solidFill>
                <a:latin typeface="Arial" charset="0"/>
              </a:defRPr>
            </a:lvl3pPr>
            <a:lvl4pPr algn="l" rtl="0" eaLnBrk="1" fontAlgn="base" hangingPunct="1">
              <a:spcBef>
                <a:spcPct val="0"/>
              </a:spcBef>
              <a:spcAft>
                <a:spcPct val="0"/>
              </a:spcAft>
              <a:defRPr sz="2800">
                <a:solidFill>
                  <a:srgbClr val="0046AD"/>
                </a:solidFill>
                <a:latin typeface="Arial" charset="0"/>
              </a:defRPr>
            </a:lvl4pPr>
            <a:lvl5pPr algn="l" rtl="0" eaLnBrk="1" fontAlgn="base" hangingPunct="1">
              <a:spcBef>
                <a:spcPct val="0"/>
              </a:spcBef>
              <a:spcAft>
                <a:spcPct val="0"/>
              </a:spcAft>
              <a:defRPr sz="2800">
                <a:solidFill>
                  <a:srgbClr val="0046AD"/>
                </a:solidFill>
                <a:latin typeface="Arial" charset="0"/>
              </a:defRPr>
            </a:lvl5pPr>
            <a:lvl6pPr marL="457200" algn="l" rtl="0" eaLnBrk="1" fontAlgn="base" hangingPunct="1">
              <a:spcBef>
                <a:spcPct val="0"/>
              </a:spcBef>
              <a:spcAft>
                <a:spcPct val="0"/>
              </a:spcAft>
              <a:defRPr sz="2800">
                <a:solidFill>
                  <a:srgbClr val="0046AD"/>
                </a:solidFill>
                <a:latin typeface="Arial" charset="0"/>
              </a:defRPr>
            </a:lvl6pPr>
            <a:lvl7pPr marL="914400" algn="l" rtl="0" eaLnBrk="1" fontAlgn="base" hangingPunct="1">
              <a:spcBef>
                <a:spcPct val="0"/>
              </a:spcBef>
              <a:spcAft>
                <a:spcPct val="0"/>
              </a:spcAft>
              <a:defRPr sz="2800">
                <a:solidFill>
                  <a:srgbClr val="0046AD"/>
                </a:solidFill>
                <a:latin typeface="Arial" charset="0"/>
              </a:defRPr>
            </a:lvl7pPr>
            <a:lvl8pPr marL="1371600" algn="l" rtl="0" eaLnBrk="1" fontAlgn="base" hangingPunct="1">
              <a:spcBef>
                <a:spcPct val="0"/>
              </a:spcBef>
              <a:spcAft>
                <a:spcPct val="0"/>
              </a:spcAft>
              <a:defRPr sz="2800">
                <a:solidFill>
                  <a:srgbClr val="0046AD"/>
                </a:solidFill>
                <a:latin typeface="Arial" charset="0"/>
              </a:defRPr>
            </a:lvl8pPr>
            <a:lvl9pPr marL="1828800" algn="l" rtl="0" eaLnBrk="1" fontAlgn="base" hangingPunct="1">
              <a:spcBef>
                <a:spcPct val="0"/>
              </a:spcBef>
              <a:spcAft>
                <a:spcPct val="0"/>
              </a:spcAft>
              <a:defRPr sz="2800">
                <a:solidFill>
                  <a:srgbClr val="0046AD"/>
                </a:solidFill>
                <a:latin typeface="Arial" charset="0"/>
              </a:defRPr>
            </a:lvl9pPr>
          </a:lstStyle>
          <a:p>
            <a:pPr algn="ctr"/>
            <a:r>
              <a:rPr lang="en-AU" dirty="0">
                <a:latin typeface="Arial" panose="020B0604020202020204" pitchFamily="34" charset="0"/>
                <a:cs typeface="Arial" panose="020B0604020202020204" pitchFamily="34" charset="0"/>
              </a:rPr>
              <a:t>Workload levels during COVID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800" b="0" i="0" u="none" strike="noStrike" kern="0" cap="none" spc="0" normalizeH="0" baseline="0" noProof="0" dirty="0">
                <a:ln>
                  <a:noFill/>
                </a:ln>
                <a:solidFill>
                  <a:srgbClr val="0046AD"/>
                </a:solidFill>
                <a:effectLst/>
                <a:uLnTx/>
                <a:uFillTx/>
                <a:latin typeface="Arial"/>
                <a:ea typeface="+mj-ea"/>
                <a:cs typeface="+mj-cs"/>
              </a:rPr>
              <a:t> </a:t>
            </a:r>
          </a:p>
        </p:txBody>
      </p:sp>
      <p:sp>
        <p:nvSpPr>
          <p:cNvPr id="3" name="TextBox 2"/>
          <p:cNvSpPr txBox="1"/>
          <p:nvPr/>
        </p:nvSpPr>
        <p:spPr>
          <a:xfrm>
            <a:off x="4283968" y="1916832"/>
            <a:ext cx="4680520" cy="2577244"/>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50% of respondents indicated an increase in workload</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Increase in literature search requests</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Increase in working from home</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Increase in interlibrary loans/document delivery</a:t>
            </a:r>
          </a:p>
          <a:p>
            <a:pPr marL="285750" indent="-285750">
              <a:lnSpc>
                <a:spcPct val="107000"/>
              </a:lnSpc>
              <a:spcAft>
                <a:spcPts val="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Times New Roman" panose="02020603050405020304" pitchFamily="18" charset="0"/>
              </a:rPr>
              <a:t>Increase in support for technology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194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7</a:t>
            </a:fld>
            <a:endParaRPr lang="en-AU" dirty="0"/>
          </a:p>
        </p:txBody>
      </p:sp>
      <p:sp>
        <p:nvSpPr>
          <p:cNvPr id="54275" name="Rectangle 3"/>
          <p:cNvSpPr>
            <a:spLocks noGrp="1"/>
          </p:cNvSpPr>
          <p:nvPr>
            <p:ph type="title"/>
          </p:nvPr>
        </p:nvSpPr>
        <p:spPr/>
        <p:txBody>
          <a:bodyPr/>
          <a:lstStyle/>
          <a:p>
            <a:r>
              <a:rPr lang="en-AU" dirty="0"/>
              <a:t>Operational Challenges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749" y="1665472"/>
            <a:ext cx="8123719" cy="3851760"/>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Working from home</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Rescheduled training (or moving it online)</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Establishing new processes for online meetings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Managing individual staff needs for altered tasks for working offsite</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Temporary restructuring of jobs and teams to facilitate working from home, changes to work hours and responsibilities</a:t>
            </a:r>
          </a:p>
        </p:txBody>
      </p:sp>
    </p:spTree>
    <p:extLst>
      <p:ext uri="{BB962C8B-B14F-4D97-AF65-F5344CB8AC3E}">
        <p14:creationId xmlns:p14="http://schemas.microsoft.com/office/powerpoint/2010/main" val="244562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8</a:t>
            </a:fld>
            <a:endParaRPr lang="en-AU" dirty="0"/>
          </a:p>
        </p:txBody>
      </p:sp>
      <p:sp>
        <p:nvSpPr>
          <p:cNvPr id="54275" name="Rectangle 3"/>
          <p:cNvSpPr>
            <a:spLocks noGrp="1"/>
          </p:cNvSpPr>
          <p:nvPr>
            <p:ph type="title"/>
          </p:nvPr>
        </p:nvSpPr>
        <p:spPr>
          <a:xfrm>
            <a:off x="539750" y="504091"/>
            <a:ext cx="5976938" cy="837347"/>
          </a:xfrm>
        </p:spPr>
        <p:txBody>
          <a:bodyPr/>
          <a:lstStyle/>
          <a:p>
            <a:r>
              <a:rPr lang="en-AU" sz="2400" dirty="0"/>
              <a:t>Tools, techniques or strategies to support staff working online or offsite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539749" y="1665472"/>
            <a:ext cx="8123719" cy="4093044"/>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Use of online tools such as MS Teams, Skype, Slack, Zoom, VPN access, laptops, monitors and keyboards for home, Pexip, Padlet, email and phone calls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Flexibility in work arrangements: alternating teams to provide onsite coverage</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Social and/or physical distancing policies at work</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Some libraries chose to close their doors to clients to manage infection control while others increased the use of disinfecting procedures at work while remaining open</a:t>
            </a:r>
          </a:p>
        </p:txBody>
      </p:sp>
    </p:spTree>
    <p:extLst>
      <p:ext uri="{BB962C8B-B14F-4D97-AF65-F5344CB8AC3E}">
        <p14:creationId xmlns:p14="http://schemas.microsoft.com/office/powerpoint/2010/main" val="201992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Day/Month/Year</a:t>
            </a:r>
            <a:endParaRPr lang="en-AU" dirty="0"/>
          </a:p>
        </p:txBody>
      </p:sp>
      <p:sp>
        <p:nvSpPr>
          <p:cNvPr id="4" name="Footer Placeholder 3"/>
          <p:cNvSpPr>
            <a:spLocks noGrp="1"/>
          </p:cNvSpPr>
          <p:nvPr>
            <p:ph type="ftr" sz="quarter" idx="11"/>
          </p:nvPr>
        </p:nvSpPr>
        <p:spPr/>
        <p:txBody>
          <a:bodyPr/>
          <a:lstStyle/>
          <a:p>
            <a:r>
              <a:rPr lang="en-AU" dirty="0"/>
              <a:t>Footnote to go here</a:t>
            </a:r>
          </a:p>
        </p:txBody>
      </p:sp>
      <p:sp>
        <p:nvSpPr>
          <p:cNvPr id="5" name="Slide Number Placeholder 4"/>
          <p:cNvSpPr>
            <a:spLocks noGrp="1"/>
          </p:cNvSpPr>
          <p:nvPr>
            <p:ph type="sldNum" sz="quarter" idx="12"/>
          </p:nvPr>
        </p:nvSpPr>
        <p:spPr/>
        <p:txBody>
          <a:bodyPr/>
          <a:lstStyle/>
          <a:p>
            <a:r>
              <a:rPr lang="en-AU" dirty="0"/>
              <a:t>Page </a:t>
            </a:r>
            <a:fld id="{DF6D9E23-9FC7-486A-9557-05861AF78D13}" type="slidenum">
              <a:rPr lang="en-AU"/>
              <a:pPr/>
              <a:t>9</a:t>
            </a:fld>
            <a:endParaRPr lang="en-AU" dirty="0"/>
          </a:p>
        </p:txBody>
      </p:sp>
      <p:sp>
        <p:nvSpPr>
          <p:cNvPr id="54275" name="Rectangle 3"/>
          <p:cNvSpPr>
            <a:spLocks noGrp="1"/>
          </p:cNvSpPr>
          <p:nvPr>
            <p:ph type="title"/>
          </p:nvPr>
        </p:nvSpPr>
        <p:spPr>
          <a:xfrm>
            <a:off x="539750" y="504091"/>
            <a:ext cx="5976938" cy="837347"/>
          </a:xfrm>
        </p:spPr>
        <p:txBody>
          <a:bodyPr/>
          <a:lstStyle/>
          <a:p>
            <a:r>
              <a:rPr lang="en-AU" dirty="0"/>
              <a:t>Changes to Library services and modifications as a result of COVID-19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335" y="334516"/>
            <a:ext cx="2115134" cy="842268"/>
          </a:xfrm>
          <a:prstGeom prst="rect">
            <a:avLst/>
          </a:prstGeom>
        </p:spPr>
      </p:pic>
      <p:sp>
        <p:nvSpPr>
          <p:cNvPr id="2" name="Rectangle 1"/>
          <p:cNvSpPr/>
          <p:nvPr/>
        </p:nvSpPr>
        <p:spPr>
          <a:xfrm>
            <a:off x="840769" y="1824876"/>
            <a:ext cx="8123719" cy="3764364"/>
          </a:xfrm>
          <a:prstGeom prst="rect">
            <a:avLst/>
          </a:prstGeom>
        </p:spPr>
        <p:txBody>
          <a:bodyPr wrap="square">
            <a:spAutoFit/>
          </a:bodyPr>
          <a:lstStyle/>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Print circulation and ILL</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Training delivery</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Collection development</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Literature searching</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Physical spaces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COVID specific alerting services</a:t>
            </a:r>
          </a:p>
          <a:p>
            <a:pPr marL="285750" indent="-285750">
              <a:lnSpc>
                <a:spcPct val="107000"/>
              </a:lnSpc>
              <a:spcAft>
                <a:spcPts val="12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Budgets</a:t>
            </a:r>
          </a:p>
        </p:txBody>
      </p:sp>
    </p:spTree>
    <p:extLst>
      <p:ext uri="{BB962C8B-B14F-4D97-AF65-F5344CB8AC3E}">
        <p14:creationId xmlns:p14="http://schemas.microsoft.com/office/powerpoint/2010/main" val="2207212289"/>
      </p:ext>
    </p:extLst>
  </p:cSld>
  <p:clrMapOvr>
    <a:masterClrMapping/>
  </p:clrMapOvr>
</p:sld>
</file>

<file path=ppt/theme/theme1.xml><?xml version="1.0" encoding="utf-8"?>
<a:theme xmlns:a="http://schemas.openxmlformats.org/drawingml/2006/main" name="Master_SVHA">
  <a:themeElements>
    <a:clrScheme name="SVHA Master 1">
      <a:dk1>
        <a:srgbClr val="000000"/>
      </a:dk1>
      <a:lt1>
        <a:srgbClr val="FFFFFF"/>
      </a:lt1>
      <a:dk2>
        <a:srgbClr val="1F497D"/>
      </a:dk2>
      <a:lt2>
        <a:srgbClr val="EEECE1"/>
      </a:lt2>
      <a:accent1>
        <a:srgbClr val="0046AD"/>
      </a:accent1>
      <a:accent2>
        <a:srgbClr val="7451AD"/>
      </a:accent2>
      <a:accent3>
        <a:srgbClr val="FFFFFF"/>
      </a:accent3>
      <a:accent4>
        <a:srgbClr val="000000"/>
      </a:accent4>
      <a:accent5>
        <a:srgbClr val="AAB0D3"/>
      </a:accent5>
      <a:accent6>
        <a:srgbClr val="68499C"/>
      </a:accent6>
      <a:hlink>
        <a:srgbClr val="9F88C6"/>
      </a:hlink>
      <a:folHlink>
        <a:srgbClr val="99B5DE"/>
      </a:folHlink>
    </a:clrScheme>
    <a:fontScheme name="SVHA Master">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VHA Master 1">
        <a:dk1>
          <a:srgbClr val="000000"/>
        </a:dk1>
        <a:lt1>
          <a:srgbClr val="FFFFFF"/>
        </a:lt1>
        <a:dk2>
          <a:srgbClr val="1F497D"/>
        </a:dk2>
        <a:lt2>
          <a:srgbClr val="EEECE1"/>
        </a:lt2>
        <a:accent1>
          <a:srgbClr val="0046AD"/>
        </a:accent1>
        <a:accent2>
          <a:srgbClr val="7451AD"/>
        </a:accent2>
        <a:accent3>
          <a:srgbClr val="FFFFFF"/>
        </a:accent3>
        <a:accent4>
          <a:srgbClr val="000000"/>
        </a:accent4>
        <a:accent5>
          <a:srgbClr val="AAB0D3"/>
        </a:accent5>
        <a:accent6>
          <a:srgbClr val="68499C"/>
        </a:accent6>
        <a:hlink>
          <a:srgbClr val="9F88C6"/>
        </a:hlink>
        <a:folHlink>
          <a:srgbClr val="99B5D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Master_SVHA</Template>
  <TotalTime>387</TotalTime>
  <Words>1475</Words>
  <Application>Microsoft Office PowerPoint</Application>
  <PresentationFormat>On-screen Show (4:3)</PresentationFormat>
  <Paragraphs>185</Paragraphs>
  <Slides>27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Master_SVHA</vt:lpstr>
      <vt:lpstr>Office Theme</vt:lpstr>
      <vt:lpstr>Special libraries and COVID-19 - Lessons learned and future directions</vt:lpstr>
      <vt:lpstr>Overview of Presentation</vt:lpstr>
      <vt:lpstr>PowerPoint Presentation</vt:lpstr>
      <vt:lpstr>PowerPoint Presentation</vt:lpstr>
      <vt:lpstr>Redeployment </vt:lpstr>
      <vt:lpstr>PowerPoint Presentation</vt:lpstr>
      <vt:lpstr>Operational Challenges</vt:lpstr>
      <vt:lpstr>Tools, techniques or strategies to support staff working online or offsite</vt:lpstr>
      <vt:lpstr>Changes to Library services and modifications as a result of COVID-19</vt:lpstr>
      <vt:lpstr>HLA Initiatives in response to the COVID-19 pandemic</vt:lpstr>
      <vt:lpstr>PowerPoint Presentation</vt:lpstr>
      <vt:lpstr>Redeployment: my journey from the Library to the Emergency Department</vt:lpstr>
      <vt:lpstr>PowerPoint Presentation</vt:lpstr>
      <vt:lpstr>PowerPoint Presentation</vt:lpstr>
      <vt:lpstr>PowerPoint Presentation</vt:lpstr>
      <vt:lpstr>Insights into Library responses from the international literature</vt:lpstr>
      <vt:lpstr>Provision of information resources</vt:lpstr>
      <vt:lpstr>Provision of information resources</vt:lpstr>
      <vt:lpstr>Challenges posed by the pandemic</vt:lpstr>
      <vt:lpstr>Challenges posed by the pandemic</vt:lpstr>
      <vt:lpstr>Remote Service Delivery</vt:lpstr>
      <vt:lpstr>Increased use of online tools and technologies </vt:lpstr>
      <vt:lpstr>Support from Library Associations</vt:lpstr>
      <vt:lpstr>Closing Remarks</vt:lpstr>
      <vt:lpstr>Closing Remarks</vt:lpstr>
      <vt:lpstr>Closing Remarks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line two</dc:title>
  <dc:creator>NTS</dc:creator>
  <cp:lastModifiedBy>Kaitlyn Feeney</cp:lastModifiedBy>
  <cp:revision>40</cp:revision>
  <dcterms:created xsi:type="dcterms:W3CDTF">2016-05-19T00:57:06Z</dcterms:created>
  <dcterms:modified xsi:type="dcterms:W3CDTF">2020-12-04T03:09:59Z</dcterms:modified>
</cp:coreProperties>
</file>